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Hakgyoansim Chulseokbu TTF B"/>
      <p:bold r:id="rId59"/>
    </p:embeddedFont>
    <p:embeddedFont>
      <p:font typeface="Pretendard Medium"/>
      <p:bold r:id="rId60"/>
    </p:embeddedFont>
    <p:embeddedFont>
      <p:font typeface="Pretendard Regular"/>
      <p:regular r:id="rId61"/>
    </p:embeddedFont>
    <p:embeddedFont>
      <p:font typeface="Pretendard Bold"/>
      <p:bold r:id="rId62"/>
    </p:embeddedFont>
    <p:embeddedFont>
      <p:font typeface="Pretendard Light"/>
      <p:regular r:id="rId63"/>
    </p:embeddedFont>
    <p:embeddedFont>
      <p:font typeface="Pretendard"/>
      <p:regular r:id="rId64"/>
    </p:embeddedFont>
    <p:embeddedFont>
      <p:font typeface="Gmarket Sans Bold"/>
      <p:bold r:id="rId65"/>
    </p:embeddedFont>
    <p:embeddedFont>
      <p:font typeface="Gmarket Sans Medium"/>
      <p:regular r:id="rId66"/>
    </p:embeddedFont>
    <p:embeddedFont>
      <p:font typeface="Noto Sans CJK KR Regular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1.fntdata" Type="http://schemas.openxmlformats.org/officeDocument/2006/relationships/font"/><Relationship Id="rId6" Target="slides/slide1.xml" Type="http://schemas.openxmlformats.org/officeDocument/2006/relationships/slide"/><Relationship Id="rId60" Target="fonts/font2.fntdata" Type="http://schemas.openxmlformats.org/officeDocument/2006/relationships/font"/><Relationship Id="rId61" Target="fonts/font3.fntdata" Type="http://schemas.openxmlformats.org/officeDocument/2006/relationships/font"/><Relationship Id="rId62" Target="fonts/font4.fntdata" Type="http://schemas.openxmlformats.org/officeDocument/2006/relationships/font"/><Relationship Id="rId63" Target="fonts/font5.fntdata" Type="http://schemas.openxmlformats.org/officeDocument/2006/relationships/font"/><Relationship Id="rId64" Target="fonts/font6.fntdata" Type="http://schemas.openxmlformats.org/officeDocument/2006/relationships/font"/><Relationship Id="rId65" Target="fonts/font7.fntdata" Type="http://schemas.openxmlformats.org/officeDocument/2006/relationships/font"/><Relationship Id="rId66" Target="fonts/font8.fntdata" Type="http://schemas.openxmlformats.org/officeDocument/2006/relationships/font"/><Relationship Id="rId67" Target="fonts/font9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69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14" Target="../media/image73.png" Type="http://schemas.openxmlformats.org/officeDocument/2006/relationships/image"/><Relationship Id="rId15" Target="../media/image74.png" Type="http://schemas.openxmlformats.org/officeDocument/2006/relationships/image"/><Relationship Id="rId16" Target="../media/image75.png" Type="http://schemas.openxmlformats.org/officeDocument/2006/relationships/image"/><Relationship Id="rId17" Target="../media/image76.png" Type="http://schemas.openxmlformats.org/officeDocument/2006/relationships/image"/><Relationship Id="rId18" Target="../media/image77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16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82.png" Type="http://schemas.openxmlformats.org/officeDocument/2006/relationships/image"/><Relationship Id="rId12" Target="../media/image36.png" Type="http://schemas.openxmlformats.org/officeDocument/2006/relationships/image"/><Relationship Id="rId13" Target="../media/image83.png" Type="http://schemas.openxmlformats.org/officeDocument/2006/relationships/image"/><Relationship Id="rId14" Target="../media/image84.png" Type="http://schemas.openxmlformats.org/officeDocument/2006/relationships/image"/><Relationship Id="rId15" Target="../media/image85.png" Type="http://schemas.openxmlformats.org/officeDocument/2006/relationships/image"/><Relationship Id="rId16" Target="../media/image86.png" Type="http://schemas.openxmlformats.org/officeDocument/2006/relationships/image"/><Relationship Id="rId17" Target="../media/image87.png" Type="http://schemas.openxmlformats.org/officeDocument/2006/relationships/image"/><Relationship Id="rId18" Target="../media/image88.png" Type="http://schemas.openxmlformats.org/officeDocument/2006/relationships/image"/><Relationship Id="rId19" Target="../media/image89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90.png" Type="http://schemas.openxmlformats.org/officeDocument/2006/relationships/image"/><Relationship Id="rId12" Target="../media/image91.png" Type="http://schemas.openxmlformats.org/officeDocument/2006/relationships/image"/><Relationship Id="rId13" Target="../media/image92.png" Type="http://schemas.openxmlformats.org/officeDocument/2006/relationships/image"/><Relationship Id="rId14" Target="../media/image93.png" Type="http://schemas.openxmlformats.org/officeDocument/2006/relationships/image"/><Relationship Id="rId15" Target="../media/image94.png" Type="http://schemas.openxmlformats.org/officeDocument/2006/relationships/image"/><Relationship Id="rId16" Target="../media/image4.png" Type="http://schemas.openxmlformats.org/officeDocument/2006/relationships/image"/><Relationship Id="rId17" Target="../media/image95.png" Type="http://schemas.openxmlformats.org/officeDocument/2006/relationships/image"/><Relationship Id="rId18" Target="../media/image96.png" Type="http://schemas.openxmlformats.org/officeDocument/2006/relationships/image"/><Relationship Id="rId19" Target="../media/image97.png" Type="http://schemas.openxmlformats.org/officeDocument/2006/relationships/image"/><Relationship Id="rId2" Target="../media/image1.png" Type="http://schemas.openxmlformats.org/officeDocument/2006/relationships/image"/><Relationship Id="rId20" Target="../media/image36.png" Type="http://schemas.openxmlformats.org/officeDocument/2006/relationships/image"/><Relationship Id="rId21" Target="../media/image98.png" Type="http://schemas.openxmlformats.org/officeDocument/2006/relationships/image"/><Relationship Id="rId22" Target="../media/image99.png" Type="http://schemas.openxmlformats.org/officeDocument/2006/relationships/image"/><Relationship Id="rId23" Target="../media/image100.png" Type="http://schemas.openxmlformats.org/officeDocument/2006/relationships/image"/><Relationship Id="rId24" Target="../media/image101.png" Type="http://schemas.openxmlformats.org/officeDocument/2006/relationships/image"/><Relationship Id="rId25" Target="../media/image102.png" Type="http://schemas.openxmlformats.org/officeDocument/2006/relationships/image"/><Relationship Id="rId26" Target="../media/image103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04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04.png" Type="http://schemas.openxmlformats.org/officeDocument/2006/relationships/image"/><Relationship Id="rId12" Target="../media/image105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06.png" Type="http://schemas.openxmlformats.org/officeDocument/2006/relationships/image"/><Relationship Id="rId12" Target="../media/image107.png" Type="http://schemas.openxmlformats.org/officeDocument/2006/relationships/image"/><Relationship Id="rId13" Target="../media/image108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09.png" Type="http://schemas.openxmlformats.org/officeDocument/2006/relationships/image"/><Relationship Id="rId12" Target="../media/image110.png" Type="http://schemas.openxmlformats.org/officeDocument/2006/relationships/image"/><Relationship Id="rId13" Target="../media/image111.png" Type="http://schemas.openxmlformats.org/officeDocument/2006/relationships/image"/><Relationship Id="rId14" Target="../media/image112.png" Type="http://schemas.openxmlformats.org/officeDocument/2006/relationships/image"/><Relationship Id="rId15" Target="../media/image113.png" Type="http://schemas.openxmlformats.org/officeDocument/2006/relationships/image"/><Relationship Id="rId16" Target="../media/image114.png" Type="http://schemas.openxmlformats.org/officeDocument/2006/relationships/image"/><Relationship Id="rId17" Target="../media/image115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09.png" Type="http://schemas.openxmlformats.org/officeDocument/2006/relationships/image"/><Relationship Id="rId12" Target="../media/image116.png" Type="http://schemas.openxmlformats.org/officeDocument/2006/relationships/image"/><Relationship Id="rId13" Target="../media/image117.png" Type="http://schemas.openxmlformats.org/officeDocument/2006/relationships/image"/><Relationship Id="rId14" Target="../media/image118.png" Type="http://schemas.openxmlformats.org/officeDocument/2006/relationships/image"/><Relationship Id="rId15" Target="../media/image119.png" Type="http://schemas.openxmlformats.org/officeDocument/2006/relationships/image"/><Relationship Id="rId16" Target="../media/image120.png" Type="http://schemas.openxmlformats.org/officeDocument/2006/relationships/image"/><Relationship Id="rId17" Target="../media/image121.png" Type="http://schemas.openxmlformats.org/officeDocument/2006/relationships/image"/><Relationship Id="rId18" Target="../media/image122.png" Type="http://schemas.openxmlformats.org/officeDocument/2006/relationships/image"/><Relationship Id="rId19" Target="../media/image123.png" Type="http://schemas.openxmlformats.org/officeDocument/2006/relationships/image"/><Relationship Id="rId2" Target="../media/image1.png" Type="http://schemas.openxmlformats.org/officeDocument/2006/relationships/image"/><Relationship Id="rId20" Target="../media/image124.png" Type="http://schemas.openxmlformats.org/officeDocument/2006/relationships/image"/><Relationship Id="rId21" Target="../media/image125.png" Type="http://schemas.openxmlformats.org/officeDocument/2006/relationships/image"/><Relationship Id="rId22" Target="../media/image126.png" Type="http://schemas.openxmlformats.org/officeDocument/2006/relationships/image"/><Relationship Id="rId23" Target="../media/image127.png" Type="http://schemas.openxmlformats.org/officeDocument/2006/relationships/image"/><Relationship Id="rId24" Target="../media/image128.png" Type="http://schemas.openxmlformats.org/officeDocument/2006/relationships/image"/><Relationship Id="rId25" Target="../media/image129.png" Type="http://schemas.openxmlformats.org/officeDocument/2006/relationships/image"/><Relationship Id="rId26" Target="../media/image130.png" Type="http://schemas.openxmlformats.org/officeDocument/2006/relationships/image"/><Relationship Id="rId27" Target="../media/image131.png" Type="http://schemas.openxmlformats.org/officeDocument/2006/relationships/image"/><Relationship Id="rId28" Target="../media/image132.png" Type="http://schemas.openxmlformats.org/officeDocument/2006/relationships/image"/><Relationship Id="rId29" Target="../media/image133.png" Type="http://schemas.openxmlformats.org/officeDocument/2006/relationships/image"/><Relationship Id="rId3" Target="../media/image16.png" Type="http://schemas.openxmlformats.org/officeDocument/2006/relationships/image"/><Relationship Id="rId30" Target="../media/image134.png" Type="http://schemas.openxmlformats.org/officeDocument/2006/relationships/image"/><Relationship Id="rId31" Target="../media/image135.png" Type="http://schemas.openxmlformats.org/officeDocument/2006/relationships/image"/><Relationship Id="rId32" Target="../media/image136.png" Type="http://schemas.openxmlformats.org/officeDocument/2006/relationships/image"/><Relationship Id="rId33" Target="../media/image13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38.png" Type="http://schemas.openxmlformats.org/officeDocument/2006/relationships/image"/><Relationship Id="rId12" Target="../media/image139.png" Type="http://schemas.openxmlformats.org/officeDocument/2006/relationships/image"/><Relationship Id="rId13" Target="../media/image140.png" Type="http://schemas.openxmlformats.org/officeDocument/2006/relationships/image"/><Relationship Id="rId14" Target="../media/image129.png" Type="http://schemas.openxmlformats.org/officeDocument/2006/relationships/image"/><Relationship Id="rId15" Target="../media/image130.png" Type="http://schemas.openxmlformats.org/officeDocument/2006/relationships/image"/><Relationship Id="rId16" Target="../media/image131.png" Type="http://schemas.openxmlformats.org/officeDocument/2006/relationships/image"/><Relationship Id="rId17" Target="../media/image132.png" Type="http://schemas.openxmlformats.org/officeDocument/2006/relationships/image"/><Relationship Id="rId18" Target="../media/image133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09.png" Type="http://schemas.openxmlformats.org/officeDocument/2006/relationships/image"/><Relationship Id="rId12" Target="../media/image116.png" Type="http://schemas.openxmlformats.org/officeDocument/2006/relationships/image"/><Relationship Id="rId13" Target="../media/image141.png" Type="http://schemas.openxmlformats.org/officeDocument/2006/relationships/image"/><Relationship Id="rId14" Target="../media/image118.png" Type="http://schemas.openxmlformats.org/officeDocument/2006/relationships/image"/><Relationship Id="rId15" Target="../media/image142.png" Type="http://schemas.openxmlformats.org/officeDocument/2006/relationships/image"/><Relationship Id="rId16" Target="../media/image143.png" Type="http://schemas.openxmlformats.org/officeDocument/2006/relationships/image"/><Relationship Id="rId17" Target="../media/image124.png" Type="http://schemas.openxmlformats.org/officeDocument/2006/relationships/image"/><Relationship Id="rId18" Target="../media/image125.png" Type="http://schemas.openxmlformats.org/officeDocument/2006/relationships/image"/><Relationship Id="rId19" Target="../media/image144.png" Type="http://schemas.openxmlformats.org/officeDocument/2006/relationships/image"/><Relationship Id="rId2" Target="../media/image1.png" Type="http://schemas.openxmlformats.org/officeDocument/2006/relationships/image"/><Relationship Id="rId20" Target="../media/image145.png" Type="http://schemas.openxmlformats.org/officeDocument/2006/relationships/image"/><Relationship Id="rId21" Target="../media/image146.png" Type="http://schemas.openxmlformats.org/officeDocument/2006/relationships/image"/><Relationship Id="rId22" Target="../media/image147.png" Type="http://schemas.openxmlformats.org/officeDocument/2006/relationships/image"/><Relationship Id="rId23" Target="../media/image148.png" Type="http://schemas.openxmlformats.org/officeDocument/2006/relationships/image"/><Relationship Id="rId24" Target="../media/image149.png" Type="http://schemas.openxmlformats.org/officeDocument/2006/relationships/image"/><Relationship Id="rId25" Target="../media/image150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37.png" Type="http://schemas.openxmlformats.org/officeDocument/2006/relationships/image"/><Relationship Id="rId12" Target="../media/image151.png" Type="http://schemas.openxmlformats.org/officeDocument/2006/relationships/image"/><Relationship Id="rId13" Target="../media/image152.png" Type="http://schemas.openxmlformats.org/officeDocument/2006/relationships/image"/><Relationship Id="rId14" Target="../media/image153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54.png" Type="http://schemas.openxmlformats.org/officeDocument/2006/relationships/image"/><Relationship Id="rId12" Target="../media/image109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119.png" Type="http://schemas.openxmlformats.org/officeDocument/2006/relationships/image"/><Relationship Id="rId17" Target="../media/image120.png" Type="http://schemas.openxmlformats.org/officeDocument/2006/relationships/image"/><Relationship Id="rId18" Target="../media/image121.png" Type="http://schemas.openxmlformats.org/officeDocument/2006/relationships/image"/><Relationship Id="rId19" Target="../media/image122.png" Type="http://schemas.openxmlformats.org/officeDocument/2006/relationships/image"/><Relationship Id="rId2" Target="../media/image1.png" Type="http://schemas.openxmlformats.org/officeDocument/2006/relationships/image"/><Relationship Id="rId20" Target="../media/image124.png" Type="http://schemas.openxmlformats.org/officeDocument/2006/relationships/image"/><Relationship Id="rId21" Target="../media/image125.png" Type="http://schemas.openxmlformats.org/officeDocument/2006/relationships/image"/><Relationship Id="rId22" Target="../media/image126.png" Type="http://schemas.openxmlformats.org/officeDocument/2006/relationships/image"/><Relationship Id="rId23" Target="../media/image127.png" Type="http://schemas.openxmlformats.org/officeDocument/2006/relationships/image"/><Relationship Id="rId24" Target="../media/image128.png" Type="http://schemas.openxmlformats.org/officeDocument/2006/relationships/image"/><Relationship Id="rId25" Target="../media/image129.png" Type="http://schemas.openxmlformats.org/officeDocument/2006/relationships/image"/><Relationship Id="rId26" Target="../media/image130.png" Type="http://schemas.openxmlformats.org/officeDocument/2006/relationships/image"/><Relationship Id="rId27" Target="../media/image131.png" Type="http://schemas.openxmlformats.org/officeDocument/2006/relationships/image"/><Relationship Id="rId28" Target="../media/image132.png" Type="http://schemas.openxmlformats.org/officeDocument/2006/relationships/image"/><Relationship Id="rId29" Target="../media/image133.png" Type="http://schemas.openxmlformats.org/officeDocument/2006/relationships/image"/><Relationship Id="rId3" Target="../media/image16.png" Type="http://schemas.openxmlformats.org/officeDocument/2006/relationships/image"/><Relationship Id="rId30" Target="../media/image134.png" Type="http://schemas.openxmlformats.org/officeDocument/2006/relationships/image"/><Relationship Id="rId31" Target="../media/image135.png" Type="http://schemas.openxmlformats.org/officeDocument/2006/relationships/image"/><Relationship Id="rId32" Target="../media/image148.png" Type="http://schemas.openxmlformats.org/officeDocument/2006/relationships/image"/><Relationship Id="rId33" Target="../media/image155.png" Type="http://schemas.openxmlformats.org/officeDocument/2006/relationships/image"/><Relationship Id="rId34" Target="../media/image149.png" Type="http://schemas.openxmlformats.org/officeDocument/2006/relationships/image"/><Relationship Id="rId35" Target="../media/image15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09.png" Type="http://schemas.openxmlformats.org/officeDocument/2006/relationships/image"/><Relationship Id="rId12" Target="../media/image116.png" Type="http://schemas.openxmlformats.org/officeDocument/2006/relationships/image"/><Relationship Id="rId13" Target="../media/image117.png" Type="http://schemas.openxmlformats.org/officeDocument/2006/relationships/image"/><Relationship Id="rId14" Target="../media/image157.png" Type="http://schemas.openxmlformats.org/officeDocument/2006/relationships/image"/><Relationship Id="rId15" Target="../media/image158.png" Type="http://schemas.openxmlformats.org/officeDocument/2006/relationships/image"/><Relationship Id="rId16" Target="../media/image159.png" Type="http://schemas.openxmlformats.org/officeDocument/2006/relationships/image"/><Relationship Id="rId17" Target="../media/image160.png" Type="http://schemas.openxmlformats.org/officeDocument/2006/relationships/image"/><Relationship Id="rId18" Target="../media/image161.png" Type="http://schemas.openxmlformats.org/officeDocument/2006/relationships/image"/><Relationship Id="rId19" Target="../media/image148.png" Type="http://schemas.openxmlformats.org/officeDocument/2006/relationships/image"/><Relationship Id="rId2" Target="../media/image1.png" Type="http://schemas.openxmlformats.org/officeDocument/2006/relationships/image"/><Relationship Id="rId20" Target="../media/image162.png" Type="http://schemas.openxmlformats.org/officeDocument/2006/relationships/image"/><Relationship Id="rId21" Target="../media/image163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09.png" Type="http://schemas.openxmlformats.org/officeDocument/2006/relationships/image"/><Relationship Id="rId12" Target="../media/image116.png" Type="http://schemas.openxmlformats.org/officeDocument/2006/relationships/image"/><Relationship Id="rId13" Target="../media/image117.png" Type="http://schemas.openxmlformats.org/officeDocument/2006/relationships/image"/><Relationship Id="rId14" Target="../media/image157.png" Type="http://schemas.openxmlformats.org/officeDocument/2006/relationships/image"/><Relationship Id="rId15" Target="../media/image164.png" Type="http://schemas.openxmlformats.org/officeDocument/2006/relationships/image"/><Relationship Id="rId16" Target="../media/image165.png" Type="http://schemas.openxmlformats.org/officeDocument/2006/relationships/image"/><Relationship Id="rId17" Target="../media/image166.png" Type="http://schemas.openxmlformats.org/officeDocument/2006/relationships/image"/><Relationship Id="rId18" Target="../media/image167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68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169.png" Type="http://schemas.openxmlformats.org/officeDocument/2006/relationships/image"/><Relationship Id="rId12" Target="../media/image170.png" Type="http://schemas.openxmlformats.org/officeDocument/2006/relationships/image"/><Relationship Id="rId13" Target="../media/image171.png" Type="http://schemas.openxmlformats.org/officeDocument/2006/relationships/image"/><Relationship Id="rId14" Target="../media/image172.png" Type="http://schemas.openxmlformats.org/officeDocument/2006/relationships/image"/><Relationship Id="rId15" Target="../media/image173.png" Type="http://schemas.openxmlformats.org/officeDocument/2006/relationships/image"/><Relationship Id="rId16" Target="../media/image136.png" Type="http://schemas.openxmlformats.org/officeDocument/2006/relationships/image"/><Relationship Id="rId17" Target="../media/image174.png" Type="http://schemas.openxmlformats.org/officeDocument/2006/relationships/image"/><Relationship Id="rId18" Target="../media/image175.png" Type="http://schemas.openxmlformats.org/officeDocument/2006/relationships/image"/><Relationship Id="rId19" Target="../media/image176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8.png" Type="http://schemas.openxmlformats.org/officeDocument/2006/relationships/image"/><Relationship Id="rId8" Target="../media/image20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7.png" Type="http://schemas.openxmlformats.org/officeDocument/2006/relationships/image"/><Relationship Id="rId11" Target="../media/image178.png" Type="http://schemas.openxmlformats.org/officeDocument/2006/relationships/image"/><Relationship Id="rId12" Target="../media/image179.png" Type="http://schemas.openxmlformats.org/officeDocument/2006/relationships/image"/><Relationship Id="rId13" Target="../media/image180.png" Type="http://schemas.openxmlformats.org/officeDocument/2006/relationships/image"/><Relationship Id="rId14" Target="../media/image181.png" Type="http://schemas.openxmlformats.org/officeDocument/2006/relationships/image"/><Relationship Id="rId15" Target="../media/image182.png" Type="http://schemas.openxmlformats.org/officeDocument/2006/relationships/image"/><Relationship Id="rId16" Target="../media/image183.png" Type="http://schemas.openxmlformats.org/officeDocument/2006/relationships/image"/><Relationship Id="rId17" Target="../media/image184.png" Type="http://schemas.openxmlformats.org/officeDocument/2006/relationships/image"/><Relationship Id="rId18" Target="../media/image185.png" Type="http://schemas.openxmlformats.org/officeDocument/2006/relationships/image"/><Relationship Id="rId19" Target="../media/image186.png" Type="http://schemas.openxmlformats.org/officeDocument/2006/relationships/image"/><Relationship Id="rId2" Target="../media/image1.png" Type="http://schemas.openxmlformats.org/officeDocument/2006/relationships/image"/><Relationship Id="rId20" Target="../media/image187.png" Type="http://schemas.openxmlformats.org/officeDocument/2006/relationships/image"/><Relationship Id="rId21" Target="../media/image188.png" Type="http://schemas.openxmlformats.org/officeDocument/2006/relationships/image"/><Relationship Id="rId22" Target="../media/image175.png" Type="http://schemas.openxmlformats.org/officeDocument/2006/relationships/image"/><Relationship Id="rId23" Target="../media/image189.png" Type="http://schemas.openxmlformats.org/officeDocument/2006/relationships/image"/><Relationship Id="rId24" Target="../media/image190.png" Type="http://schemas.openxmlformats.org/officeDocument/2006/relationships/image"/><Relationship Id="rId25" Target="../media/image191.png" Type="http://schemas.openxmlformats.org/officeDocument/2006/relationships/image"/><Relationship Id="rId26" Target="../media/image192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8.png" Type="http://schemas.openxmlformats.org/officeDocument/2006/relationships/image"/><Relationship Id="rId8" Target="../media/image20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8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93.png" Type="http://schemas.openxmlformats.org/officeDocument/2006/relationships/image"/><Relationship Id="rId12" Target="../media/image194.png" Type="http://schemas.openxmlformats.org/officeDocument/2006/relationships/image"/><Relationship Id="rId13" Target="../media/image195.png" Type="http://schemas.openxmlformats.org/officeDocument/2006/relationships/image"/><Relationship Id="rId14" Target="../media/image196.png" Type="http://schemas.openxmlformats.org/officeDocument/2006/relationships/image"/><Relationship Id="rId15" Target="../media/image197.png" Type="http://schemas.openxmlformats.org/officeDocument/2006/relationships/image"/><Relationship Id="rId16" Target="../media/image198.png" Type="http://schemas.openxmlformats.org/officeDocument/2006/relationships/image"/><Relationship Id="rId17" Target="../media/image199.png" Type="http://schemas.openxmlformats.org/officeDocument/2006/relationships/image"/><Relationship Id="rId18" Target="../media/image200.png" Type="http://schemas.openxmlformats.org/officeDocument/2006/relationships/image"/><Relationship Id="rId19" Target="../media/image201.png" Type="http://schemas.openxmlformats.org/officeDocument/2006/relationships/image"/><Relationship Id="rId2" Target="../media/image1.png" Type="http://schemas.openxmlformats.org/officeDocument/2006/relationships/image"/><Relationship Id="rId20" Target="../media/image202.png" Type="http://schemas.openxmlformats.org/officeDocument/2006/relationships/image"/><Relationship Id="rId21" Target="https://www.kci.go.kr/kciportal/ci/sereArticleSearch/ciSereArtiView.kci?sereArticleSearchBean.artiId=ART002869950&amp;utm_source=chatgpt.com" TargetMode="External" Type="http://schemas.openxmlformats.org/officeDocument/2006/relationships/hyperlink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93.png" Type="http://schemas.openxmlformats.org/officeDocument/2006/relationships/image"/><Relationship Id="rId12" Target="../media/image203.png" Type="http://schemas.openxmlformats.org/officeDocument/2006/relationships/image"/><Relationship Id="rId13" Target="../media/image197.png" Type="http://schemas.openxmlformats.org/officeDocument/2006/relationships/image"/><Relationship Id="rId14" Target="../media/image198.png" Type="http://schemas.openxmlformats.org/officeDocument/2006/relationships/image"/><Relationship Id="rId15" Target="../media/image196.png" Type="http://schemas.openxmlformats.org/officeDocument/2006/relationships/image"/><Relationship Id="rId16" Target="../media/image204.png" Type="http://schemas.openxmlformats.org/officeDocument/2006/relationships/image"/><Relationship Id="rId17" Target="../media/image202.png" Type="http://schemas.openxmlformats.org/officeDocument/2006/relationships/image"/><Relationship Id="rId18" Target="../media/image205.png" Type="http://schemas.openxmlformats.org/officeDocument/2006/relationships/image"/><Relationship Id="rId19" Target="../media/image206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07.png" Type="http://schemas.openxmlformats.org/officeDocument/2006/relationships/image"/><Relationship Id="rId12" Target="../media/image208.png" Type="http://schemas.openxmlformats.org/officeDocument/2006/relationships/image"/><Relationship Id="rId13" Target="../media/image209.png" Type="http://schemas.openxmlformats.org/officeDocument/2006/relationships/image"/><Relationship Id="rId14" Target="../media/image210.png" Type="http://schemas.openxmlformats.org/officeDocument/2006/relationships/image"/><Relationship Id="rId15" Target="../media/image211.png" Type="http://schemas.openxmlformats.org/officeDocument/2006/relationships/image"/><Relationship Id="rId16" Target="../media/image212.png" Type="http://schemas.openxmlformats.org/officeDocument/2006/relationships/image"/><Relationship Id="rId17" Target="../media/image213.png" Type="http://schemas.openxmlformats.org/officeDocument/2006/relationships/image"/><Relationship Id="rId18" Target="../media/image214.png" Type="http://schemas.openxmlformats.org/officeDocument/2006/relationships/image"/><Relationship Id="rId19" Target="../media/image215.png" Type="http://schemas.openxmlformats.org/officeDocument/2006/relationships/image"/><Relationship Id="rId2" Target="../media/image1.png" Type="http://schemas.openxmlformats.org/officeDocument/2006/relationships/image"/><Relationship Id="rId20" Target="../media/image216.png" Type="http://schemas.openxmlformats.org/officeDocument/2006/relationships/image"/><Relationship Id="rId21" Target="../media/image217.png" Type="http://schemas.openxmlformats.org/officeDocument/2006/relationships/image"/><Relationship Id="rId22" Target="../media/image218.png" Type="http://schemas.openxmlformats.org/officeDocument/2006/relationships/image"/><Relationship Id="rId23" Target="../media/image219.png" Type="http://schemas.openxmlformats.org/officeDocument/2006/relationships/image"/><Relationship Id="rId24" Target="../media/image220.png" Type="http://schemas.openxmlformats.org/officeDocument/2006/relationships/image"/><Relationship Id="rId25" Target="../media/image221.png" Type="http://schemas.openxmlformats.org/officeDocument/2006/relationships/image"/><Relationship Id="rId26" Target="../media/image222.png" Type="http://schemas.openxmlformats.org/officeDocument/2006/relationships/image"/><Relationship Id="rId27" Target="../media/image223.png" Type="http://schemas.openxmlformats.org/officeDocument/2006/relationships/image"/><Relationship Id="rId28" Target="../media/image224.png" Type="http://schemas.openxmlformats.org/officeDocument/2006/relationships/image"/><Relationship Id="rId29" Target="../media/image225.png" Type="http://schemas.openxmlformats.org/officeDocument/2006/relationships/image"/><Relationship Id="rId3" Target="../media/image16.png" Type="http://schemas.openxmlformats.org/officeDocument/2006/relationships/image"/><Relationship Id="rId30" Target="../media/image22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30.png" Type="http://schemas.openxmlformats.org/officeDocument/2006/relationships/image"/><Relationship Id="rId12" Target="../media/image231.png" Type="http://schemas.openxmlformats.org/officeDocument/2006/relationships/image"/><Relationship Id="rId13" Target="../media/image232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33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34.png" Type="http://schemas.openxmlformats.org/officeDocument/2006/relationships/image"/><Relationship Id="rId12" Target="../media/image235.png" Type="http://schemas.openxmlformats.org/officeDocument/2006/relationships/image"/><Relationship Id="rId13" Target="../media/image236.png" Type="http://schemas.openxmlformats.org/officeDocument/2006/relationships/image"/><Relationship Id="rId14" Target="../media/image237.png" Type="http://schemas.openxmlformats.org/officeDocument/2006/relationships/image"/><Relationship Id="rId2" Target="../media/image7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38.png" Type="http://schemas.openxmlformats.org/officeDocument/2006/relationships/image"/><Relationship Id="rId12" Target="../media/image136.png" Type="http://schemas.openxmlformats.org/officeDocument/2006/relationships/image"/><Relationship Id="rId13" Target="../media/image239.png" Type="http://schemas.openxmlformats.org/officeDocument/2006/relationships/image"/><Relationship Id="rId14" Target="../media/image240.png" Type="http://schemas.openxmlformats.org/officeDocument/2006/relationships/image"/><Relationship Id="rId15" Target="../media/image241.png" Type="http://schemas.openxmlformats.org/officeDocument/2006/relationships/image"/><Relationship Id="rId16" Target="../media/image242.png" Type="http://schemas.openxmlformats.org/officeDocument/2006/relationships/image"/><Relationship Id="rId17" Target="../media/image243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9.png" Type="http://schemas.openxmlformats.org/officeDocument/2006/relationships/image"/><Relationship Id="rId11" Target="../media/image250.png" Type="http://schemas.openxmlformats.org/officeDocument/2006/relationships/image"/><Relationship Id="rId12" Target="../media/image251.png" Type="http://schemas.openxmlformats.org/officeDocument/2006/relationships/image"/><Relationship Id="rId13" Target="../media/image252.png" Type="http://schemas.openxmlformats.org/officeDocument/2006/relationships/image"/><Relationship Id="rId14" Target="../media/image253.png" Type="http://schemas.openxmlformats.org/officeDocument/2006/relationships/image"/><Relationship Id="rId15" Target="../media/image254.png" Type="http://schemas.openxmlformats.org/officeDocument/2006/relationships/image"/><Relationship Id="rId16" Target="../media/image255.png" Type="http://schemas.openxmlformats.org/officeDocument/2006/relationships/image"/><Relationship Id="rId17" Target="../media/image256.png" Type="http://schemas.openxmlformats.org/officeDocument/2006/relationships/image"/><Relationship Id="rId18" Target="../media/image257.png" Type="http://schemas.openxmlformats.org/officeDocument/2006/relationships/image"/><Relationship Id="rId19" Target="../media/image258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8.png" Type="http://schemas.openxmlformats.org/officeDocument/2006/relationships/image"/><Relationship Id="rId5" Target="../media/image244.png" Type="http://schemas.openxmlformats.org/officeDocument/2006/relationships/image"/><Relationship Id="rId6" Target="../media/image245.png" Type="http://schemas.openxmlformats.org/officeDocument/2006/relationships/image"/><Relationship Id="rId7" Target="../media/image246.png" Type="http://schemas.openxmlformats.org/officeDocument/2006/relationships/image"/><Relationship Id="rId8" Target="../media/image247.png" Type="http://schemas.openxmlformats.org/officeDocument/2006/relationships/image"/><Relationship Id="rId9" Target="../media/image24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59.png" Type="http://schemas.openxmlformats.org/officeDocument/2006/relationships/image"/><Relationship Id="rId12" Target="../media/image260.png" Type="http://schemas.openxmlformats.org/officeDocument/2006/relationships/image"/><Relationship Id="rId13" Target="../media/image261.png" Type="http://schemas.openxmlformats.org/officeDocument/2006/relationships/image"/><Relationship Id="rId14" Target="../media/image262.png" Type="http://schemas.openxmlformats.org/officeDocument/2006/relationships/image"/><Relationship Id="rId15" Target="../media/image263.png" Type="http://schemas.openxmlformats.org/officeDocument/2006/relationships/image"/><Relationship Id="rId16" Target="../media/image264.png" Type="http://schemas.openxmlformats.org/officeDocument/2006/relationships/image"/><Relationship Id="rId17" Target="../media/image265.png" Type="http://schemas.openxmlformats.org/officeDocument/2006/relationships/image"/><Relationship Id="rId18" Target="../media/image266.png" Type="http://schemas.openxmlformats.org/officeDocument/2006/relationships/image"/><Relationship Id="rId19" Target="../media/image267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59.png" Type="http://schemas.openxmlformats.org/officeDocument/2006/relationships/image"/><Relationship Id="rId12" Target="../media/image260.png" Type="http://schemas.openxmlformats.org/officeDocument/2006/relationships/image"/><Relationship Id="rId13" Target="../media/image268.png" Type="http://schemas.openxmlformats.org/officeDocument/2006/relationships/image"/><Relationship Id="rId14" Target="../media/image269.png" Type="http://schemas.openxmlformats.org/officeDocument/2006/relationships/image"/><Relationship Id="rId15" Target="../media/image270.png" Type="http://schemas.openxmlformats.org/officeDocument/2006/relationships/image"/><Relationship Id="rId16" Target="../media/image271.png" Type="http://schemas.openxmlformats.org/officeDocument/2006/relationships/image"/><Relationship Id="rId17" Target="../media/image272.png" Type="http://schemas.openxmlformats.org/officeDocument/2006/relationships/image"/><Relationship Id="rId18" Target="../media/image273.png" Type="http://schemas.openxmlformats.org/officeDocument/2006/relationships/image"/><Relationship Id="rId19" Target="../media/image274.png" Type="http://schemas.openxmlformats.org/officeDocument/2006/relationships/image"/><Relationship Id="rId2" Target="../media/image1.png" Type="http://schemas.openxmlformats.org/officeDocument/2006/relationships/image"/><Relationship Id="rId20" Target="../media/image275.png" Type="http://schemas.openxmlformats.org/officeDocument/2006/relationships/image"/><Relationship Id="rId21" Target="../media/image26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https://www.seoulpcc.or.kr/skill/bbs/noticeView.do?sn=211#" TargetMode="External" Type="http://schemas.openxmlformats.org/officeDocument/2006/relationships/hyperlink"/><Relationship Id="rId12" Target="https://scienceon.kisti.re.kr/srch/selectPORSrchArticle.do?cn=JAKO201835372169435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76.png" Type="http://schemas.openxmlformats.org/officeDocument/2006/relationships/image"/><Relationship Id="rId12" Target="../media/image277.png" Type="http://schemas.openxmlformats.org/officeDocument/2006/relationships/image"/><Relationship Id="rId13" Target="../media/image278.png" Type="http://schemas.openxmlformats.org/officeDocument/2006/relationships/image"/><Relationship Id="rId14" Target="../media/image279.png" Type="http://schemas.openxmlformats.org/officeDocument/2006/relationships/image"/><Relationship Id="rId15" Target="../media/image280.png" Type="http://schemas.openxmlformats.org/officeDocument/2006/relationships/image"/><Relationship Id="rId16" Target="../media/image281.png" Type="http://schemas.openxmlformats.org/officeDocument/2006/relationships/image"/><Relationship Id="rId17" Target="../media/image282.png" Type="http://schemas.openxmlformats.org/officeDocument/2006/relationships/image"/><Relationship Id="rId18" Target="../media/image283.png" Type="http://schemas.openxmlformats.org/officeDocument/2006/relationships/image"/><Relationship Id="rId19" Target="../media/image284.png" Type="http://schemas.openxmlformats.org/officeDocument/2006/relationships/image"/><Relationship Id="rId2" Target="../media/image1.png" Type="http://schemas.openxmlformats.org/officeDocument/2006/relationships/image"/><Relationship Id="rId20" Target="../media/image285.png" Type="http://schemas.openxmlformats.org/officeDocument/2006/relationships/image"/><Relationship Id="rId21" Target="../media/image286.png" Type="http://schemas.openxmlformats.org/officeDocument/2006/relationships/image"/><Relationship Id="rId22" Target="../media/image287.png" Type="http://schemas.openxmlformats.org/officeDocument/2006/relationships/image"/><Relationship Id="rId23" Target="../media/image288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76.png" Type="http://schemas.openxmlformats.org/officeDocument/2006/relationships/image"/><Relationship Id="rId12" Target="../media/image282.png" Type="http://schemas.openxmlformats.org/officeDocument/2006/relationships/image"/><Relationship Id="rId13" Target="../media/image284.png" Type="http://schemas.openxmlformats.org/officeDocument/2006/relationships/image"/><Relationship Id="rId14" Target="../media/image285.png" Type="http://schemas.openxmlformats.org/officeDocument/2006/relationships/image"/><Relationship Id="rId15" Target="../media/image289.png" Type="http://schemas.openxmlformats.org/officeDocument/2006/relationships/image"/><Relationship Id="rId16" Target="../media/image290.png" Type="http://schemas.openxmlformats.org/officeDocument/2006/relationships/image"/><Relationship Id="rId17" Target="../media/image291.png" Type="http://schemas.openxmlformats.org/officeDocument/2006/relationships/image"/><Relationship Id="rId18" Target="../media/image292.png" Type="http://schemas.openxmlformats.org/officeDocument/2006/relationships/image"/><Relationship Id="rId19" Target="../media/image293.png" Type="http://schemas.openxmlformats.org/officeDocument/2006/relationships/image"/><Relationship Id="rId2" Target="../media/image1.png" Type="http://schemas.openxmlformats.org/officeDocument/2006/relationships/image"/><Relationship Id="rId20" Target="../media/image294.png" Type="http://schemas.openxmlformats.org/officeDocument/2006/relationships/image"/><Relationship Id="rId21" Target="../media/image295.png" Type="http://schemas.openxmlformats.org/officeDocument/2006/relationships/image"/><Relationship Id="rId22" Target="../media/image296.png" Type="http://schemas.openxmlformats.org/officeDocument/2006/relationships/image"/><Relationship Id="rId23" Target="../media/image297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76.png" Type="http://schemas.openxmlformats.org/officeDocument/2006/relationships/image"/><Relationship Id="rId12" Target="../media/image282.png" Type="http://schemas.openxmlformats.org/officeDocument/2006/relationships/image"/><Relationship Id="rId13" Target="../media/image284.png" Type="http://schemas.openxmlformats.org/officeDocument/2006/relationships/image"/><Relationship Id="rId14" Target="../media/image285.png" Type="http://schemas.openxmlformats.org/officeDocument/2006/relationships/image"/><Relationship Id="rId15" Target="../media/image289.png" Type="http://schemas.openxmlformats.org/officeDocument/2006/relationships/image"/><Relationship Id="rId16" Target="../media/image290.png" Type="http://schemas.openxmlformats.org/officeDocument/2006/relationships/image"/><Relationship Id="rId17" Target="../media/image291.png" Type="http://schemas.openxmlformats.org/officeDocument/2006/relationships/image"/><Relationship Id="rId18" Target="../media/image292.png" Type="http://schemas.openxmlformats.org/officeDocument/2006/relationships/image"/><Relationship Id="rId19" Target="../media/image298.png" Type="http://schemas.openxmlformats.org/officeDocument/2006/relationships/image"/><Relationship Id="rId2" Target="../media/image1.png" Type="http://schemas.openxmlformats.org/officeDocument/2006/relationships/image"/><Relationship Id="rId20" Target="../media/image299.png" Type="http://schemas.openxmlformats.org/officeDocument/2006/relationships/image"/><Relationship Id="rId21" Target="../media/image300.png" Type="http://schemas.openxmlformats.org/officeDocument/2006/relationships/image"/><Relationship Id="rId22" Target="../media/image30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82.png" Type="http://schemas.openxmlformats.org/officeDocument/2006/relationships/image"/><Relationship Id="rId12" Target="../media/image284.png" Type="http://schemas.openxmlformats.org/officeDocument/2006/relationships/image"/><Relationship Id="rId13" Target="../media/image285.png" Type="http://schemas.openxmlformats.org/officeDocument/2006/relationships/image"/><Relationship Id="rId14" Target="../media/image302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76.png" Type="http://schemas.openxmlformats.org/officeDocument/2006/relationships/image"/><Relationship Id="rId12" Target="../media/image282.png" Type="http://schemas.openxmlformats.org/officeDocument/2006/relationships/image"/><Relationship Id="rId13" Target="../media/image284.png" Type="http://schemas.openxmlformats.org/officeDocument/2006/relationships/image"/><Relationship Id="rId14" Target="../media/image285.png" Type="http://schemas.openxmlformats.org/officeDocument/2006/relationships/image"/><Relationship Id="rId15" Target="../media/image289.png" Type="http://schemas.openxmlformats.org/officeDocument/2006/relationships/image"/><Relationship Id="rId16" Target="../media/image290.png" Type="http://schemas.openxmlformats.org/officeDocument/2006/relationships/image"/><Relationship Id="rId17" Target="../media/image291.png" Type="http://schemas.openxmlformats.org/officeDocument/2006/relationships/image"/><Relationship Id="rId18" Target="../media/image292.png" Type="http://schemas.openxmlformats.org/officeDocument/2006/relationships/image"/><Relationship Id="rId19" Target="../media/image303.png" Type="http://schemas.openxmlformats.org/officeDocument/2006/relationships/image"/><Relationship Id="rId2" Target="../media/image1.png" Type="http://schemas.openxmlformats.org/officeDocument/2006/relationships/image"/><Relationship Id="rId20" Target="../media/image304.png" Type="http://schemas.openxmlformats.org/officeDocument/2006/relationships/image"/><Relationship Id="rId21" Target="../media/image305.png" Type="http://schemas.openxmlformats.org/officeDocument/2006/relationships/image"/><Relationship Id="rId22" Target="../media/image306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82.png" Type="http://schemas.openxmlformats.org/officeDocument/2006/relationships/image"/><Relationship Id="rId12" Target="../media/image284.png" Type="http://schemas.openxmlformats.org/officeDocument/2006/relationships/image"/><Relationship Id="rId13" Target="../media/image285.png" Type="http://schemas.openxmlformats.org/officeDocument/2006/relationships/image"/><Relationship Id="rId14" Target="../media/image307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308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91.png" Type="http://schemas.openxmlformats.org/officeDocument/2006/relationships/image"/><Relationship Id="rId12" Target="../media/image92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media/image313.png" Type="http://schemas.openxmlformats.org/officeDocument/2006/relationships/image"/><Relationship Id="rId18" Target="../media/image314.png" Type="http://schemas.openxmlformats.org/officeDocument/2006/relationships/image"/><Relationship Id="rId19" Target="../media/image315.png" Type="http://schemas.openxmlformats.org/officeDocument/2006/relationships/image"/><Relationship Id="rId2" Target="../media/image1.png" Type="http://schemas.openxmlformats.org/officeDocument/2006/relationships/image"/><Relationship Id="rId20" Target="../media/image316.png" Type="http://schemas.openxmlformats.org/officeDocument/2006/relationships/image"/><Relationship Id="rId21" Target="../media/image317.png" Type="http://schemas.openxmlformats.org/officeDocument/2006/relationships/image"/><Relationship Id="rId22" Target="../media/image318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8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91.png" Type="http://schemas.openxmlformats.org/officeDocument/2006/relationships/image"/><Relationship Id="rId12" Target="../media/image92.png" Type="http://schemas.openxmlformats.org/officeDocument/2006/relationships/image"/><Relationship Id="rId13" Target="../media/image319.png" Type="http://schemas.openxmlformats.org/officeDocument/2006/relationships/image"/><Relationship Id="rId14" Target="../media/image320.png" Type="http://schemas.openxmlformats.org/officeDocument/2006/relationships/image"/><Relationship Id="rId15" Target="../media/image321.png" Type="http://schemas.openxmlformats.org/officeDocument/2006/relationships/image"/><Relationship Id="rId16" Target="../media/image322.png" Type="http://schemas.openxmlformats.org/officeDocument/2006/relationships/image"/><Relationship Id="rId17" Target="../media/image323.png" Type="http://schemas.openxmlformats.org/officeDocument/2006/relationships/image"/><Relationship Id="rId18" Target="../media/image324.png" Type="http://schemas.openxmlformats.org/officeDocument/2006/relationships/image"/><Relationship Id="rId19" Target="../media/image325.png" Type="http://schemas.openxmlformats.org/officeDocument/2006/relationships/image"/><Relationship Id="rId2" Target="../media/image1.png" Type="http://schemas.openxmlformats.org/officeDocument/2006/relationships/image"/><Relationship Id="rId20" Target="../media/image326.png" Type="http://schemas.openxmlformats.org/officeDocument/2006/relationships/image"/><Relationship Id="rId21" Target="../media/image327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https://koreascience.kr/article/CFKO200634741666772.page" TargetMode="External" Type="http://schemas.openxmlformats.org/officeDocument/2006/relationships/hyperlink"/><Relationship Id="rId12" Target="EgRlZGdlKgYIABBFGDkyBggAEEUYOTIGCAEQABhAMgYIAhAAGEAyBggDEAAYQDIGCAQQABhAMgYIBRAAGEAyBggGEAAYQDIGCAcQABhAMgYICBAAGEDSAQc3MDRqMGo0qAIAsAIA" TargetMode="External" Type="http://schemas.openxmlformats.org/officeDocument/2006/relationships/hyperlink"/><Relationship Id="rId13" Target="https://www.bing.com/search?q=%ED%95%9C%EA%B5%AD%EB%A6%AC%EC%84%9C%EC%B9%98+%EC%A3%BC%EA%B0%84%EB%A6%AC%ED%8F%AC%ED%8A%B8%2C+%5B%EB%AC%B4%EC%9D%B8%EC%83%81%EC%A0%90%EC%9D%98+%EC%8B%A4%ED%83%9C%EC%99%80+%EC%9D%B8%EC%8B%9D%5D&amp;cvid=0b076b91f594474e8501a6089ae3f8a6&amp;gs_lcrp=EgRlZGdlKgYIABBFGDkyBggAEEUYOTIGCAEQABhAMgYIAhAAGEAyBggDEAAYQDIGCAQQABhAMgYIBRAAGEAyBggGEAAYQDIGCAcQABhAMgYICBAAGEDSAQc3MDRqMGo0qAIAsAIA&amp;FORM=ANAB01&amp;PC=U531" TargetMode="External" Type="http://schemas.openxmlformats.org/officeDocument/2006/relationships/hyperlink"/><Relationship Id="rId14" Target="https://biz.heraldcorp.com/article/3352723" TargetMode="External" Type="http://schemas.openxmlformats.org/officeDocument/2006/relationships/hyperlink"/><Relationship Id="rId15" Target="https://www.dbpia.co.kr/journal/articleDetail?nodeId=NODE11732146" TargetMode="External" Type="http://schemas.openxmlformats.org/officeDocument/2006/relationships/hyperlink"/><Relationship Id="rId16" Target="https://scienceon.kisti.re.kr/srch/selectPORSrchArticle.do?cn=JAKO201835372169435" TargetMode="External" Type="http://schemas.openxmlformats.org/officeDocument/2006/relationships/hyperlink"/><Relationship Id="rId17" Target="https://www.seoulpcc.or.kr/skill/bbs/noticeView.do?sn=211#" TargetMode="External" Type="http://schemas.openxmlformats.org/officeDocument/2006/relationships/hyperlink"/><Relationship Id="rId18" Target="https://www.kci.go.kr/kciportal/ci/sereArticleSearch/ciSereArtiView.kci?sereArticleSearchBean.artiId=ART002869950&amp;utm_source=chatgpt.com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8.png" Type="http://schemas.openxmlformats.org/officeDocument/2006/relationships/image"/><Relationship Id="rId4" Target="../media/image329.png" Type="http://schemas.openxmlformats.org/officeDocument/2006/relationships/image"/><Relationship Id="rId5" Target="../media/image330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8.png" Type="http://schemas.openxmlformats.org/officeDocument/2006/relationships/image"/><Relationship Id="rId4" Target="../media/image329.png" Type="http://schemas.openxmlformats.org/officeDocument/2006/relationships/image"/><Relationship Id="rId5" Target="../media/image3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8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8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8.png" Type="http://schemas.openxmlformats.org/officeDocument/2006/relationships/image"/><Relationship Id="rId8" Target="../media/image20.png" Type="http://schemas.openxmlformats.org/officeDocument/2006/relationships/image"/><Relationship Id="rId9" Target="../media/image6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60000">
            <a:off x="5334000" y="4305300"/>
            <a:ext cx="2730500" cy="273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60000">
            <a:off x="-609600" y="8572500"/>
            <a:ext cx="26162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140000">
            <a:off x="6502400" y="5334000"/>
            <a:ext cx="2730500" cy="273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2501900"/>
            <a:ext cx="7150100" cy="802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8953500"/>
            <a:ext cx="1854200" cy="1854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55500" y="1104900"/>
            <a:ext cx="1485900" cy="106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21400" y="-838200"/>
            <a:ext cx="17576800" cy="12547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547600" y="7327900"/>
            <a:ext cx="5257800" cy="317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Hakgyoansim Chulseokbu TTF B"/>
              </a:rPr>
              <a:t>팀장</a:t>
            </a:r>
            <a:r>
              <a:rPr lang="en-US" sz="3400" b="false" i="false" u="none" strike="noStrike">
                <a:solidFill>
                  <a:srgbClr val="000000"/>
                </a:solidFill>
                <a:latin typeface="Hakgyoansim Chulseokbu TTF B"/>
              </a:rPr>
              <a:t>: </a:t>
            </a:r>
            <a:r>
              <a:rPr lang="ko-KR" sz="3400" b="false" i="false" u="none" strike="noStrike">
                <a:solidFill>
                  <a:srgbClr val="000000"/>
                </a:solidFill>
                <a:ea typeface="Hakgyoansim Chulseokbu TTF B"/>
              </a:rPr>
              <a:t>송창우</a:t>
            </a:r>
          </a:p>
          <a:p>
            <a:pPr algn="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Hakgyoansim Chulseokbu TTF B"/>
              </a:rPr>
              <a:t>팀원</a:t>
            </a:r>
            <a:r>
              <a:rPr lang="en-US" sz="3400" b="false" i="false" u="none" strike="noStrike">
                <a:solidFill>
                  <a:srgbClr val="000000"/>
                </a:solidFill>
                <a:latin typeface="Hakgyoansim Chulseokbu TTF B"/>
              </a:rPr>
              <a:t>: </a:t>
            </a:r>
            <a:r>
              <a:rPr lang="ko-KR" sz="3400" b="false" i="false" u="none" strike="noStrike">
                <a:solidFill>
                  <a:srgbClr val="000000"/>
                </a:solidFill>
                <a:ea typeface="Hakgyoansim Chulseokbu TTF B"/>
              </a:rPr>
              <a:t>김민창</a:t>
            </a:r>
          </a:p>
          <a:p>
            <a:pPr algn="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Hakgyoansim Chulseokbu TTF B"/>
              </a:rPr>
              <a:t>팀원</a:t>
            </a:r>
            <a:r>
              <a:rPr lang="en-US" sz="3400" b="false" i="false" u="none" strike="noStrike">
                <a:solidFill>
                  <a:srgbClr val="000000"/>
                </a:solidFill>
                <a:latin typeface="Hakgyoansim Chulseokbu TTF B"/>
              </a:rPr>
              <a:t>: </a:t>
            </a:r>
            <a:r>
              <a:rPr lang="ko-KR" sz="3400" b="false" i="false" u="none" strike="noStrike">
                <a:solidFill>
                  <a:srgbClr val="000000"/>
                </a:solidFill>
                <a:ea typeface="Hakgyoansim Chulseokbu TTF B"/>
              </a:rPr>
              <a:t>김성규</a:t>
            </a:r>
          </a:p>
          <a:p>
            <a:pPr algn="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Hakgyoansim Chulseokbu TTF B"/>
              </a:rPr>
              <a:t>팀원</a:t>
            </a:r>
            <a:r>
              <a:rPr lang="en-US" sz="3400" b="false" i="false" u="none" strike="noStrike">
                <a:solidFill>
                  <a:srgbClr val="000000"/>
                </a:solidFill>
                <a:latin typeface="Hakgyoansim Chulseokbu TTF B"/>
              </a:rPr>
              <a:t>: </a:t>
            </a:r>
            <a:r>
              <a:rPr lang="ko-KR" sz="3400" b="false" i="false" u="none" strike="noStrike">
                <a:solidFill>
                  <a:srgbClr val="000000"/>
                </a:solidFill>
                <a:ea typeface="Hakgyoansim Chulseokbu TTF B"/>
              </a:rPr>
              <a:t>류경미</a:t>
            </a:r>
          </a:p>
          <a:p>
            <a:pPr algn="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Hakgyoansim Chulseokbu TTF B"/>
              </a:rPr>
              <a:t>팀원</a:t>
            </a:r>
            <a:r>
              <a:rPr lang="en-US" sz="3400" b="false" i="false" u="none" strike="noStrike">
                <a:solidFill>
                  <a:srgbClr val="000000"/>
                </a:solidFill>
                <a:latin typeface="Hakgyoansim Chulseokbu TTF B"/>
              </a:rPr>
              <a:t>: </a:t>
            </a:r>
            <a:r>
              <a:rPr lang="ko-KR" sz="3400" b="false" i="false" u="none" strike="noStrike">
                <a:solidFill>
                  <a:srgbClr val="000000"/>
                </a:solidFill>
                <a:ea typeface="Hakgyoansim Chulseokbu TTF B"/>
              </a:rPr>
              <a:t>신예지</a:t>
            </a:r>
          </a:p>
          <a:p>
            <a:pPr algn="r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Hakgyoansim Chulseokbu TTF B"/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29900" y="5880100"/>
            <a:ext cx="7734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Hakgyoansim Chulseokbu TTF B"/>
              </a:rPr>
              <a:t>Coding On </a:t>
            </a:r>
            <a:r>
              <a:rPr lang="ko-KR" sz="1900" b="false" i="false" u="none" strike="noStrike">
                <a:solidFill>
                  <a:srgbClr val="595959"/>
                </a:solidFill>
                <a:ea typeface="Hakgyoansim Chulseokbu TTF B"/>
              </a:rPr>
              <a:t>스마트팩토리</a:t>
            </a:r>
            <a:r>
              <a:rPr lang="en-US" sz="1900" b="false" i="false" u="none" strike="noStrike">
                <a:solidFill>
                  <a:srgbClr val="595959"/>
                </a:solidFill>
                <a:latin typeface="Hakgyoansim Chulseokbu TTF B"/>
              </a:rPr>
              <a:t> 7</a:t>
            </a:r>
            <a:r>
              <a:rPr lang="ko-KR" sz="1900" b="false" i="false" u="none" strike="noStrike">
                <a:solidFill>
                  <a:srgbClr val="595959"/>
                </a:solidFill>
                <a:ea typeface="Hakgyoansim Chulseokbu TTF B"/>
              </a:rPr>
              <a:t>기</a:t>
            </a:r>
            <a:r>
              <a:rPr lang="en-US" sz="1900" b="false" i="false" u="none" strike="noStrike">
                <a:solidFill>
                  <a:srgbClr val="595959"/>
                </a:solidFill>
                <a:latin typeface="Hakgyoansim Chulseokbu TTF B"/>
              </a:rPr>
              <a:t> PLC  </a:t>
            </a:r>
            <a:r>
              <a:rPr lang="ko-KR" sz="1900" b="false" i="false" u="none" strike="noStrike">
                <a:solidFill>
                  <a:srgbClr val="595959"/>
                </a:solidFill>
                <a:ea typeface="Hakgyoansim Chulseokbu TTF B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5100" y="2159000"/>
            <a:ext cx="15582900" cy="5791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Medium"/>
              </a:rPr>
              <a:t>문제설정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35600" y="101600"/>
            <a:ext cx="7594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소비자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측면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23800" y="9321800"/>
            <a:ext cx="509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한국리서치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주간리포트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, [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무인상점의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실태와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인식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15100" y="1206500"/>
            <a:ext cx="5867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무인점포를</a:t>
            </a:r>
            <a:r>
              <a:rPr lang="en-US" sz="3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찾는</a:t>
            </a:r>
            <a:r>
              <a:rPr lang="en-US" sz="3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3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원인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400" y="7937500"/>
            <a:ext cx="56769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Bold"/>
              </a:rPr>
              <a:t>24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Bold"/>
              </a:rPr>
              <a:t>시간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market Sans Bold"/>
              </a:rPr>
              <a:t>이용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Bold"/>
              </a:rPr>
              <a:t>가능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86200" y="8039100"/>
            <a:ext cx="2235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market Sans Bold"/>
              </a:rPr>
              <a:t>가까운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Bold"/>
              </a:rPr>
              <a:t>위치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45200" y="8039100"/>
            <a:ext cx="2235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market Sans Bold"/>
              </a:rPr>
              <a:t>직원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Bold"/>
              </a:rPr>
              <a:t> x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04200" y="8051800"/>
            <a:ext cx="2235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market Sans Bold"/>
              </a:rPr>
              <a:t>저렴한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Bold"/>
              </a:rPr>
              <a:t>가격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45700" y="7950200"/>
            <a:ext cx="30099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000000"/>
                </a:solidFill>
                <a:ea typeface="Gmarket Sans Bold"/>
              </a:rPr>
              <a:t>빠르게</a:t>
            </a:r>
            <a:r>
              <a:rPr lang="en-US" sz="3300" b="tru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000000"/>
                </a:solidFill>
                <a:ea typeface="Gmarket Sans Bold"/>
              </a:rPr>
              <a:t>이용</a:t>
            </a:r>
            <a:r>
              <a:rPr lang="en-US" sz="33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300" b="true" i="false" u="none" strike="noStrike">
                <a:solidFill>
                  <a:srgbClr val="000000"/>
                </a:solidFill>
                <a:ea typeface="Gmarket Sans Bold"/>
              </a:rPr>
              <a:t>가능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93600" y="79629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market Sans Bold"/>
              </a:rPr>
              <a:t>서비스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Bold"/>
              </a:rPr>
              <a:t>차이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Bold"/>
              </a:rPr>
              <a:t> X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00200" y="79629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market Sans Bold"/>
              </a:rPr>
              <a:t>기타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6300" y="1587500"/>
            <a:ext cx="7620000" cy="7112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509000" y="5867400"/>
            <a:ext cx="8445500" cy="1231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>
            <a:alphaModFix amt="14000"/>
          </a:blip>
          <a:stretch>
            <a:fillRect/>
          </a:stretch>
        </p:blipFill>
        <p:spPr>
          <a:xfrm rot="0">
            <a:off x="9626600" y="6032500"/>
            <a:ext cx="7099300" cy="482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>
            <a:alphaModFix amt="14000"/>
          </a:blip>
          <a:stretch>
            <a:fillRect/>
          </a:stretch>
        </p:blipFill>
        <p:spPr>
          <a:xfrm rot="0">
            <a:off x="13512800" y="6604000"/>
            <a:ext cx="3200400" cy="482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521700" y="2476500"/>
            <a:ext cx="8813800" cy="2984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>
            <a:alphaModFix amt="14000"/>
          </a:blip>
          <a:stretch>
            <a:fillRect/>
          </a:stretch>
        </p:blipFill>
        <p:spPr>
          <a:xfrm rot="0">
            <a:off x="8509000" y="2705100"/>
            <a:ext cx="6819900" cy="495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>
            <a:alphaModFix amt="14000"/>
          </a:blip>
          <a:stretch>
            <a:fillRect/>
          </a:stretch>
        </p:blipFill>
        <p:spPr>
          <a:xfrm rot="0">
            <a:off x="8547100" y="4686300"/>
            <a:ext cx="7378700" cy="495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>
            <a:alphaModFix amt="14000"/>
          </a:blip>
          <a:stretch>
            <a:fillRect/>
          </a:stretch>
        </p:blipFill>
        <p:spPr>
          <a:xfrm rot="0">
            <a:off x="12788900" y="3987800"/>
            <a:ext cx="3987800" cy="495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Medium"/>
              </a:rPr>
              <a:t>문제설정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23800" y="9131300"/>
            <a:ext cx="50927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헤럴드경제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김희량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기자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, “‘N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잡러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시대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’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무인카페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벌써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1000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개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…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이제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해외로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간다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”, 2024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년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3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월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20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50200" y="8140700"/>
            <a:ext cx="9550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FF0000"/>
                </a:solidFill>
                <a:latin typeface="Gmarket Sans Bold"/>
              </a:rPr>
              <a:t> </a:t>
            </a:r>
            <a:r>
              <a:rPr lang="en-US" sz="3500" b="true" i="false" u="none" strike="noStrike">
                <a:solidFill>
                  <a:srgbClr val="000000"/>
                </a:solidFill>
                <a:latin typeface="Gmarket Sans Bold"/>
              </a:rPr>
              <a:t>N</a:t>
            </a:r>
            <a:r>
              <a:rPr lang="ko-KR" sz="3500" b="true" i="false" u="none" strike="noStrike">
                <a:solidFill>
                  <a:srgbClr val="000000"/>
                </a:solidFill>
                <a:ea typeface="Gmarket Sans Bold"/>
              </a:rPr>
              <a:t>잡러</a:t>
            </a:r>
            <a:r>
              <a:rPr lang="en-US" sz="35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Gmarket Sans Bold"/>
              </a:rPr>
              <a:t>증가에</a:t>
            </a:r>
            <a:r>
              <a:rPr lang="en-US" sz="35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Gmarket Sans Bold"/>
              </a:rPr>
              <a:t>따른</a:t>
            </a:r>
            <a:r>
              <a:rPr lang="en-US" sz="35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true" i="false" u="none" strike="noStrike">
                <a:solidFill>
                  <a:srgbClr val="FF0000"/>
                </a:solidFill>
                <a:ea typeface="Gmarket Sans Bold"/>
              </a:rPr>
              <a:t>무인카페</a:t>
            </a:r>
            <a:r>
              <a:rPr lang="en-US" sz="3500" b="true" i="false" u="none" strike="noStrike">
                <a:solidFill>
                  <a:srgbClr val="FF0000"/>
                </a:solidFill>
                <a:latin typeface="Gmarket Sans Bold"/>
              </a:rPr>
              <a:t> </a:t>
            </a:r>
            <a:r>
              <a:rPr lang="ko-KR" sz="3500" b="true" i="false" u="none" strike="noStrike">
                <a:solidFill>
                  <a:srgbClr val="FF0000"/>
                </a:solidFill>
                <a:ea typeface="Gmarket Sans Bold"/>
              </a:rPr>
              <a:t>시장</a:t>
            </a:r>
            <a:r>
              <a:rPr lang="en-US" sz="3500" b="true" i="false" u="none" strike="noStrike">
                <a:solidFill>
                  <a:srgbClr val="FF0000"/>
                </a:solidFill>
                <a:latin typeface="Gmarket Sans Bold"/>
              </a:rPr>
              <a:t> </a:t>
            </a:r>
            <a:r>
              <a:rPr lang="ko-KR" sz="3500" b="true" i="false" u="none" strike="noStrike">
                <a:solidFill>
                  <a:srgbClr val="FF0000"/>
                </a:solidFill>
                <a:ea typeface="Gmarket Sans Bold"/>
              </a:rPr>
              <a:t>급성장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81800" y="152400"/>
            <a:ext cx="4711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소상공인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측면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Medium"/>
              </a:rPr>
              <a:t>문제설정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81800" y="152400"/>
            <a:ext cx="4711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소상공인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측면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23800" y="9321800"/>
            <a:ext cx="509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한국리서치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주간리포트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, [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무인상점의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실태와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인식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]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328900" y="1993900"/>
            <a:ext cx="1689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Light"/>
              </a:rPr>
              <a:t>단위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Light"/>
              </a:rPr>
              <a:t>: [%]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5100" y="2159000"/>
            <a:ext cx="15570200" cy="58039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27100" y="8128000"/>
            <a:ext cx="56769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true" i="false" u="none" strike="noStrike">
                <a:solidFill>
                  <a:srgbClr val="FF0000"/>
                </a:solidFill>
                <a:ea typeface="Gmarket Sans Bold"/>
              </a:rPr>
              <a:t>인건비</a:t>
            </a:r>
            <a:r>
              <a:rPr lang="en-US" sz="3100" b="true" i="false" u="none" strike="noStrike">
                <a:solidFill>
                  <a:srgbClr val="FF0000"/>
                </a:solidFill>
                <a:latin typeface="Gmarket Sans Bold"/>
              </a:rPr>
              <a:t> </a:t>
            </a:r>
            <a:r>
              <a:rPr lang="ko-KR" sz="3100" b="true" i="false" u="none" strike="noStrike">
                <a:solidFill>
                  <a:srgbClr val="FF0000"/>
                </a:solidFill>
                <a:ea typeface="Gmarket Sans Bold"/>
              </a:rPr>
              <a:t>및</a:t>
            </a:r>
            <a:r>
              <a:rPr lang="en-US" sz="3100" b="true" i="false" u="none" strike="noStrike">
                <a:solidFill>
                  <a:srgbClr val="FF0000"/>
                </a:solidFill>
                <a:latin typeface="Gmarket Sans Bold"/>
              </a:rPr>
              <a:t> </a:t>
            </a:r>
            <a:r>
              <a:rPr lang="ko-KR" sz="3100" b="true" i="false" u="none" strike="noStrike">
                <a:solidFill>
                  <a:srgbClr val="FF0000"/>
                </a:solidFill>
                <a:ea typeface="Gmarket Sans Bold"/>
              </a:rPr>
              <a:t>부대비용</a:t>
            </a:r>
            <a:r>
              <a:rPr lang="en-US" sz="3100" b="true" i="false" u="none" strike="noStrike">
                <a:solidFill>
                  <a:srgbClr val="FF0000"/>
                </a:solidFill>
                <a:latin typeface="Gmarket Sans Bold"/>
              </a:rPr>
              <a:t> </a:t>
            </a:r>
            <a:r>
              <a:rPr lang="ko-KR" sz="3100" b="true" i="false" u="none" strike="noStrike">
                <a:solidFill>
                  <a:srgbClr val="FF0000"/>
                </a:solidFill>
                <a:ea typeface="Gmarket Sans Bold"/>
              </a:rPr>
              <a:t>감소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72200" y="8128000"/>
            <a:ext cx="2590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true" i="false" u="none" strike="noStrike">
                <a:solidFill>
                  <a:srgbClr val="000000"/>
                </a:solidFill>
                <a:ea typeface="Gmarket Sans Bold"/>
              </a:rPr>
              <a:t>시간</a:t>
            </a:r>
            <a:r>
              <a:rPr lang="en-US" sz="31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100" b="true" i="false" u="none" strike="noStrike">
                <a:solidFill>
                  <a:srgbClr val="000000"/>
                </a:solidFill>
                <a:ea typeface="Gmarket Sans Bold"/>
              </a:rPr>
              <a:t>제약</a:t>
            </a:r>
            <a:r>
              <a:rPr lang="en-US" sz="3100" b="true" i="false" u="none" strike="noStrike">
                <a:solidFill>
                  <a:srgbClr val="000000"/>
                </a:solidFill>
                <a:latin typeface="Gmarket Sans Bold"/>
              </a:rPr>
              <a:t> 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93300" y="8064500"/>
            <a:ext cx="26035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true" i="false" u="none" strike="noStrike">
                <a:solidFill>
                  <a:srgbClr val="000000"/>
                </a:solidFill>
                <a:ea typeface="Gmarket Sans Bold"/>
              </a:rPr>
              <a:t>비대면</a:t>
            </a:r>
            <a:r>
              <a:rPr lang="en-US" sz="31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100" b="true" i="false" u="none" strike="noStrike">
                <a:solidFill>
                  <a:srgbClr val="000000"/>
                </a:solidFill>
                <a:ea typeface="Gmarket Sans Bold"/>
              </a:rPr>
              <a:t>거래를</a:t>
            </a:r>
            <a:r>
              <a:rPr lang="en-US" sz="3100" b="tru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100" b="true" i="false" u="none" strike="noStrike">
                <a:solidFill>
                  <a:srgbClr val="000000"/>
                </a:solidFill>
                <a:ea typeface="Gmarket Sans Bold"/>
              </a:rPr>
              <a:t>선호하는</a:t>
            </a:r>
            <a:r>
              <a:rPr lang="en-US" sz="31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100" b="true" i="false" u="none" strike="noStrike">
                <a:solidFill>
                  <a:srgbClr val="000000"/>
                </a:solidFill>
                <a:ea typeface="Gmarket Sans Bold"/>
              </a:rPr>
              <a:t>현상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46100" y="8128000"/>
            <a:ext cx="3708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true" i="false" u="none" strike="noStrike">
                <a:solidFill>
                  <a:srgbClr val="000000"/>
                </a:solidFill>
                <a:ea typeface="Gmarket Sans Bold"/>
              </a:rPr>
              <a:t>구매과정</a:t>
            </a:r>
            <a:r>
              <a:rPr lang="en-US" sz="31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100" b="true" i="false" u="none" strike="noStrike">
                <a:solidFill>
                  <a:srgbClr val="000000"/>
                </a:solidFill>
                <a:ea typeface="Gmarket Sans Bold"/>
              </a:rPr>
              <a:t>간소화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15100" y="1206500"/>
            <a:ext cx="5867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무인</a:t>
            </a:r>
            <a:r>
              <a:rPr lang="en-US" sz="3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점포</a:t>
            </a:r>
            <a:r>
              <a:rPr lang="en-US" sz="3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급성장</a:t>
            </a:r>
            <a:r>
              <a:rPr lang="en-US" sz="3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이유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5800" y="1181100"/>
            <a:ext cx="10782300" cy="6731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22000" y="2209800"/>
            <a:ext cx="6769100" cy="5080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671300" y="7327900"/>
            <a:ext cx="15367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true" i="false" u="none" strike="noStrike">
                <a:solidFill>
                  <a:srgbClr val="19355D"/>
                </a:solidFill>
                <a:latin typeface="Pretendard Medium"/>
              </a:rPr>
              <a:t>2021</a:t>
            </a:r>
            <a:r>
              <a:rPr lang="ko-KR" sz="2900" b="true" i="false" u="none" strike="noStrike">
                <a:solidFill>
                  <a:srgbClr val="19355D"/>
                </a:solidFill>
                <a:ea typeface="Pretendard Medium"/>
              </a:rPr>
              <a:t>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95400" y="7327900"/>
            <a:ext cx="15367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true" i="false" u="none" strike="noStrike">
                <a:solidFill>
                  <a:srgbClr val="19355D"/>
                </a:solidFill>
                <a:latin typeface="Pretendard Medium"/>
              </a:rPr>
              <a:t>2023</a:t>
            </a:r>
            <a:r>
              <a:rPr lang="ko-KR" sz="2900" b="true" i="false" u="none" strike="noStrike">
                <a:solidFill>
                  <a:srgbClr val="19355D"/>
                </a:solidFill>
                <a:ea typeface="Pretendard Medium"/>
              </a:rPr>
              <a:t>년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480000">
            <a:off x="13157200" y="6273800"/>
            <a:ext cx="774700" cy="3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840000">
            <a:off x="13157200" y="6794500"/>
            <a:ext cx="774700" cy="38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  <a:effectLst>
            <a:outerShdw dir="2700000" dist="2667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Medium"/>
              </a:rPr>
              <a:t>문제설정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32500" y="114300"/>
            <a:ext cx="622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무인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매장의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문제점과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개선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과제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92300" y="8394700"/>
            <a:ext cx="14503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무인점포가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급증하는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가운데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,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이용자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만족도와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FF0000"/>
                </a:solidFill>
                <a:ea typeface="Gmarket Sans Bold"/>
              </a:rPr>
              <a:t>재방문</a:t>
            </a:r>
            <a:r>
              <a:rPr lang="en-US" sz="3700" b="false" i="false" u="none" strike="noStrike">
                <a:solidFill>
                  <a:srgbClr val="FF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FF0000"/>
                </a:solidFill>
                <a:ea typeface="Gmarket Sans Bold"/>
              </a:rPr>
              <a:t>의향은</a:t>
            </a:r>
            <a:r>
              <a:rPr lang="en-US" sz="3700" b="false" i="false" u="none" strike="noStrike">
                <a:solidFill>
                  <a:srgbClr val="FF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FF0000"/>
                </a:solidFill>
                <a:ea typeface="Gmarket Sans Bold"/>
              </a:rPr>
              <a:t>낮아짐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92300" y="1054100"/>
            <a:ext cx="14503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무인</a:t>
            </a:r>
            <a:r>
              <a:rPr lang="en-US" sz="37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매장의</a:t>
            </a:r>
            <a:r>
              <a:rPr lang="en-US" sz="37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문제점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88800" y="9423400"/>
            <a:ext cx="568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: EMBRAIN, 「2023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무인점포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가게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방문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이용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관련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인식조사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4290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3340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372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5024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Medium"/>
              </a:rPr>
              <a:t>문제설정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목표설정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12000" y="1892300"/>
            <a:ext cx="4076700" cy="4787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900000">
            <a:off x="7302500" y="4635500"/>
            <a:ext cx="2590800" cy="146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>
            <a:alphaModFix amt="59000"/>
          </a:blip>
          <a:stretch>
            <a:fillRect/>
          </a:stretch>
        </p:blipFill>
        <p:spPr>
          <a:xfrm rot="1260000">
            <a:off x="3797300" y="2654300"/>
            <a:ext cx="1600200" cy="1689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>
            <a:alphaModFix amt="59000"/>
          </a:blip>
          <a:stretch>
            <a:fillRect/>
          </a:stretch>
        </p:blipFill>
        <p:spPr>
          <a:xfrm rot="1260000">
            <a:off x="1943100" y="5270500"/>
            <a:ext cx="1295400" cy="137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97000" y="1981200"/>
            <a:ext cx="4267200" cy="4356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203700" y="3987800"/>
            <a:ext cx="1955800" cy="1422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42800" y="2197100"/>
            <a:ext cx="4356100" cy="4254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>
            <a:alphaModFix amt="59000"/>
          </a:blip>
          <a:stretch>
            <a:fillRect/>
          </a:stretch>
        </p:blipFill>
        <p:spPr>
          <a:xfrm rot="-4800000">
            <a:off x="12382500" y="2057400"/>
            <a:ext cx="1295400" cy="13716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104900" y="7315200"/>
            <a:ext cx="163322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무인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카페에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드라이브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스루와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자동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리필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등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다양한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자동화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기능을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결합해</a:t>
            </a:r>
          </a:p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고객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편의성과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재방문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의향을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높이자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8">
            <a:alphaModFix amt="14000"/>
          </a:blip>
          <a:stretch>
            <a:fillRect/>
          </a:stretch>
        </p:blipFill>
        <p:spPr>
          <a:xfrm rot="0">
            <a:off x="10731500" y="7327900"/>
            <a:ext cx="5981700" cy="571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>
            <a:alphaModFix amt="14000"/>
          </a:blip>
          <a:stretch>
            <a:fillRect/>
          </a:stretch>
        </p:blipFill>
        <p:spPr>
          <a:xfrm rot="0">
            <a:off x="5600700" y="8013700"/>
            <a:ext cx="74168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Medium"/>
              </a:rPr>
              <a:t>문제설정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8500" y="1193800"/>
            <a:ext cx="16941800" cy="8394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44600" y="1676400"/>
            <a:ext cx="112903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4600" b="false" i="false" u="none" strike="noStrike" spc="-200">
                <a:solidFill>
                  <a:srgbClr val="19355D"/>
                </a:solidFill>
                <a:ea typeface="Gmarket Sans Bold"/>
              </a:rPr>
              <a:t>기대효과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11200" y="1193800"/>
            <a:ext cx="16916400" cy="1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23900" y="2882900"/>
            <a:ext cx="16903700" cy="12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1200" y="6375400"/>
            <a:ext cx="169037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205200" y="1397000"/>
            <a:ext cx="1028700" cy="137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5994400" y="6184900"/>
            <a:ext cx="6591300" cy="1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684500" y="2019300"/>
            <a:ext cx="762000" cy="7620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41400" y="3073400"/>
            <a:ext cx="38227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1.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인건비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부담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완화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88500" y="3073400"/>
            <a:ext cx="5994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2. 24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시간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운영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가능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1400" y="6515100"/>
            <a:ext cx="60833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3.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드라이브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스루로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편의성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향상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88500" y="6515100"/>
            <a:ext cx="730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4. 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자동화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기능을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통한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효율성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극대화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950200" y="5143500"/>
            <a:ext cx="1384300" cy="1384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360000">
            <a:off x="16090900" y="5359400"/>
            <a:ext cx="1282700" cy="914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917700" y="4216400"/>
            <a:ext cx="6502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3500" b="false" i="false" u="none" strike="noStrike" spc="-200">
                <a:solidFill>
                  <a:srgbClr val="FF0000"/>
                </a:solidFill>
                <a:ea typeface="Gmarket Sans Bold"/>
              </a:rPr>
              <a:t>최저임금</a:t>
            </a:r>
            <a:r>
              <a:rPr lang="en-US" sz="3500" b="false" i="false" u="none" strike="noStrike" spc="-200">
                <a:solidFill>
                  <a:srgbClr val="FF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FF0000"/>
                </a:solidFill>
                <a:ea typeface="Gmarket Sans Bold"/>
              </a:rPr>
              <a:t>상승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-&gt;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소상공인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부담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327900" y="4800600"/>
            <a:ext cx="635000" cy="660400"/>
          </a:xfrm>
          <a:prstGeom prst="rect">
            <a:avLst/>
          </a:prstGeom>
          <a:effectLst>
            <a:outerShdw dir="2700000" dist="58936" blurRad="4060">
              <a:srgbClr val="000000">
                <a:alpha val="100000"/>
              </a:srgbClr>
            </a:outerShdw>
          </a:effectLst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785100" y="8674100"/>
            <a:ext cx="1460500" cy="825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>
            <a:alphaModFix amt="59000"/>
          </a:blip>
          <a:stretch>
            <a:fillRect/>
          </a:stretch>
        </p:blipFill>
        <p:spPr>
          <a:xfrm rot="11340000">
            <a:off x="16827500" y="7988300"/>
            <a:ext cx="647700" cy="685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357600" y="8559800"/>
            <a:ext cx="1054100" cy="825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>
            <a:alphaModFix amt="14000"/>
          </a:blip>
          <a:stretch>
            <a:fillRect/>
          </a:stretch>
        </p:blipFill>
        <p:spPr>
          <a:xfrm rot="0">
            <a:off x="11061700" y="4902200"/>
            <a:ext cx="6184900" cy="482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>
            <a:alphaModFix amt="14000"/>
          </a:blip>
          <a:stretch>
            <a:fillRect/>
          </a:stretch>
        </p:blipFill>
        <p:spPr>
          <a:xfrm rot="0">
            <a:off x="2463800" y="8407400"/>
            <a:ext cx="5321300" cy="482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5">
            <a:alphaModFix amt="14000"/>
          </a:blip>
          <a:stretch>
            <a:fillRect/>
          </a:stretch>
        </p:blipFill>
        <p:spPr>
          <a:xfrm rot="0">
            <a:off x="11061700" y="8432800"/>
            <a:ext cx="4432300" cy="482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2171700" y="4533900"/>
            <a:ext cx="6032500" cy="16383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9296400" y="4191000"/>
            <a:ext cx="81280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99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원하는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시간대에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언제든지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이용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가능</a:t>
            </a:r>
          </a:p>
          <a:p>
            <a:pPr algn="ctr" lvl="0">
              <a:lnSpc>
                <a:spcPct val="12699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새벽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등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비주류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시간대에도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매출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기회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확보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06500" y="7658100"/>
            <a:ext cx="77724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99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차량에서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내리지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않고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주문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·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수령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가능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고객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만족도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회전율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향상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436100" y="7658100"/>
            <a:ext cx="77724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99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자동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리필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등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무인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시스템으로</a:t>
            </a:r>
          </a:p>
          <a:p>
            <a:pPr algn="ctr" lvl="0">
              <a:lnSpc>
                <a:spcPct val="12699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매장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운영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효율을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Bold"/>
              </a:rPr>
              <a:t>높임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기대효과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94000" y="1409700"/>
            <a:ext cx="12712700" cy="6896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92300" y="8674100"/>
            <a:ext cx="14503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카페창린스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cafe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전체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풍경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커피창린스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카페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94000" y="1409700"/>
            <a:ext cx="12712700" cy="6896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01200" y="4851400"/>
            <a:ext cx="4737100" cy="3175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73300" y="8724900"/>
            <a:ext cx="14503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차량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접근시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차단봉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개방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,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키오스크까지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이동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커피창린스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카페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760200" y="2159000"/>
            <a:ext cx="5295900" cy="4978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5700" y="2159000"/>
            <a:ext cx="5232400" cy="4978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388100" y="2159000"/>
            <a:ext cx="5372100" cy="4978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95600" y="7975600"/>
            <a:ext cx="124841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차단기가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드라이브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스루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이용자의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차량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크기를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인식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13100" y="7416800"/>
            <a:ext cx="1308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소형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83600" y="7416800"/>
            <a:ext cx="1308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중형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68400" y="7416800"/>
            <a:ext cx="1308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대형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57700" y="1219200"/>
            <a:ext cx="9372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드라이브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스루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픽업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위치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설정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커피창린스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카페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08600" y="1219200"/>
            <a:ext cx="8102600" cy="13589000"/>
          </a:xfrm>
          <a:prstGeom prst="rect">
            <a:avLst/>
          </a:prstGeom>
          <a:effectLst>
            <a:outerShdw dir="0" dist="561343" blurRad="654764">
              <a:srgbClr val="000000">
                <a:alpha val="25000"/>
              </a:srgbClr>
            </a:outerShdw>
          </a:effectLst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53100" y="1612900"/>
            <a:ext cx="7188200" cy="5969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753100" y="3759200"/>
            <a:ext cx="7188200" cy="5969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75700" y="2108200"/>
            <a:ext cx="1028700" cy="736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343400" y="1219200"/>
            <a:ext cx="11633200" cy="7340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086600" y="6362700"/>
            <a:ext cx="4546600" cy="1181100"/>
          </a:xfrm>
          <a:prstGeom prst="rect">
            <a:avLst/>
          </a:prstGeom>
          <a:effectLst>
            <a:outerShdw dir="2700000" dist="109389" blurRad="13986">
              <a:srgbClr val="000000">
                <a:alpha val="50000"/>
              </a:srgbClr>
            </a:outerShdw>
          </a:effectLst>
        </p:spPr>
      </p:pic>
      <p:sp>
        <p:nvSpPr>
          <p:cNvPr name="TextBox 27" id="27"/>
          <p:cNvSpPr txBox="true"/>
          <p:nvPr/>
        </p:nvSpPr>
        <p:spPr>
          <a:xfrm rot="0">
            <a:off x="7810500" y="6388100"/>
            <a:ext cx="3098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 spc="-100">
                <a:solidFill>
                  <a:srgbClr val="000000"/>
                </a:solidFill>
                <a:ea typeface="Hakgyoansim Chulseokbu TTF B"/>
              </a:rPr>
              <a:t>주문하기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330700" y="5803900"/>
            <a:ext cx="3200400" cy="1028700"/>
          </a:xfrm>
          <a:prstGeom prst="rect">
            <a:avLst/>
          </a:prstGeom>
          <a:effectLst>
            <a:outerShdw dir="2700000" dist="94466" blurRad="10430">
              <a:srgbClr val="000000">
                <a:alpha val="50000"/>
              </a:srgbClr>
            </a:outerShdw>
          </a:effectLst>
        </p:spPr>
      </p:pic>
      <p:sp>
        <p:nvSpPr>
          <p:cNvPr name="TextBox 29" id="29"/>
          <p:cNvSpPr txBox="true"/>
          <p:nvPr/>
        </p:nvSpPr>
        <p:spPr>
          <a:xfrm rot="0">
            <a:off x="838200" y="5524500"/>
            <a:ext cx="4330700" cy="7112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화면전환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스위치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키오스크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HMI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INTRO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81800" y="139700"/>
            <a:ext cx="4711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팀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구성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역할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1422400"/>
            <a:ext cx="3263900" cy="8445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06500" y="4229100"/>
            <a:ext cx="1422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800" b="true" i="false" u="none" strike="noStrike" spc="100">
                <a:solidFill>
                  <a:srgbClr val="000000"/>
                </a:solidFill>
                <a:ea typeface="Pretendard Bold"/>
              </a:rPr>
              <a:t>송창우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0100" y="2006600"/>
            <a:ext cx="2222500" cy="2222500"/>
          </a:xfrm>
          <a:prstGeom prst="rect">
            <a:avLst/>
          </a:prstGeom>
          <a:effectLst>
            <a:outerShdw dir="2700000" dist="119555" blurRad="49097">
              <a:srgbClr val="000000">
                <a:alpha val="39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35400" y="1422400"/>
            <a:ext cx="3263900" cy="844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42200" y="1422400"/>
            <a:ext cx="3263900" cy="844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61700" y="1422400"/>
            <a:ext cx="3263900" cy="844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55800" y="1422400"/>
            <a:ext cx="3263900" cy="844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81500" y="1917700"/>
            <a:ext cx="2222500" cy="2222500"/>
          </a:xfrm>
          <a:prstGeom prst="rect">
            <a:avLst/>
          </a:prstGeom>
          <a:effectLst>
            <a:outerShdw dir="2700000" dist="119502" blurRad="49053">
              <a:srgbClr val="000000">
                <a:alpha val="39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21600" y="1689100"/>
            <a:ext cx="2692400" cy="2667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22500" y="1625600"/>
            <a:ext cx="2705100" cy="2806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79200" y="1612900"/>
            <a:ext cx="2628900" cy="2819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8400" y="1143000"/>
            <a:ext cx="1473200" cy="558800"/>
          </a:xfrm>
          <a:prstGeom prst="rect">
            <a:avLst/>
          </a:prstGeom>
          <a:effectLst>
            <a:outerShdw dir="2700000" dist="51497" blurRad="3100">
              <a:srgbClr val="000000">
                <a:alpha val="50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1600200" y="1181100"/>
            <a:ext cx="647700" cy="457200"/>
          </a:xfrm>
          <a:prstGeom prst="rect">
            <a:avLst/>
          </a:prstGeom>
          <a:effectLst>
            <a:outerShdw dir="2700000" dist="16478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600" b="false" i="false" u="none" strike="noStrike" spc="100">
                <a:solidFill>
                  <a:srgbClr val="393939"/>
                </a:solidFill>
                <a:ea typeface="Pretendard Bold"/>
              </a:rPr>
              <a:t>팀장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37100" y="1143000"/>
            <a:ext cx="1473200" cy="558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5156200" y="1181100"/>
            <a:ext cx="647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600" b="false" i="false" u="none" strike="noStrike" spc="100">
                <a:solidFill>
                  <a:srgbClr val="393939"/>
                </a:solidFill>
                <a:ea typeface="Pretendard Bold"/>
              </a:rPr>
              <a:t>팀원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43900" y="1143000"/>
            <a:ext cx="1473200" cy="5588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763000" y="1181100"/>
            <a:ext cx="647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600" b="false" i="false" u="none" strike="noStrike" spc="100">
                <a:solidFill>
                  <a:srgbClr val="393939"/>
                </a:solidFill>
                <a:ea typeface="Pretendard Bold"/>
              </a:rPr>
              <a:t>팀원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50700" y="1143000"/>
            <a:ext cx="1473200" cy="5588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2382500" y="1181100"/>
            <a:ext cx="647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600" b="false" i="false" u="none" strike="noStrike" spc="100">
                <a:solidFill>
                  <a:srgbClr val="393939"/>
                </a:solidFill>
                <a:ea typeface="Pretendard Bold"/>
              </a:rPr>
              <a:t>팀원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544800" y="1143000"/>
            <a:ext cx="1473200" cy="5588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5976600" y="1181100"/>
            <a:ext cx="647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600" b="false" i="false" u="none" strike="noStrike" spc="100">
                <a:solidFill>
                  <a:srgbClr val="393939"/>
                </a:solidFill>
                <a:ea typeface="Pretendard Bold"/>
              </a:rPr>
              <a:t>팀원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37100" y="4229100"/>
            <a:ext cx="1422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800" b="true" i="false" u="none" strike="noStrike" spc="100">
                <a:solidFill>
                  <a:srgbClr val="000000"/>
                </a:solidFill>
                <a:ea typeface="Pretendard Bold"/>
              </a:rPr>
              <a:t>김민창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45500" y="4203700"/>
            <a:ext cx="13970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800" b="true" i="false" u="none" strike="noStrike" spc="100">
                <a:solidFill>
                  <a:srgbClr val="000000"/>
                </a:solidFill>
                <a:ea typeface="Pretendard Bold"/>
              </a:rPr>
              <a:t>김성규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88800" y="4229100"/>
            <a:ext cx="13970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800" b="true" i="false" u="none" strike="noStrike" spc="100">
                <a:solidFill>
                  <a:srgbClr val="000000"/>
                </a:solidFill>
                <a:ea typeface="Pretendard Bold"/>
              </a:rPr>
              <a:t>류경미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595600" y="4229100"/>
            <a:ext cx="13970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800" b="true" i="false" u="none" strike="noStrike" spc="100">
                <a:solidFill>
                  <a:srgbClr val="000000"/>
                </a:solidFill>
                <a:ea typeface="Pretendard Bold"/>
              </a:rPr>
              <a:t>신예지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69900" y="4864100"/>
            <a:ext cx="3733800" cy="4787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전체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일정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계획서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수립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PLC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키오스크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커피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제조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과정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PLC, HMI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통합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전체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통합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발표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038600" y="4394200"/>
            <a:ext cx="3733800" cy="4787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PLC &amp; HMI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드라이브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스루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레일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시스템</a:t>
            </a:r>
          </a:p>
          <a:p>
            <a:pPr algn="l" lvl="1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PLC, HMI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통합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594600" y="4343400"/>
            <a:ext cx="3733800" cy="5397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HMI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커피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제조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과정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드라이브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스루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메인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화면</a:t>
            </a:r>
          </a:p>
          <a:p>
            <a:pPr algn="l" lvl="1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프로젝트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디자인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795500" y="4279900"/>
            <a:ext cx="3733800" cy="5397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PLC &amp; HMI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커피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리필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시스템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화재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시스템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환기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&amp;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안전</a:t>
            </a:r>
          </a:p>
          <a:p>
            <a:pPr algn="l" lvl="1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PLC, HMI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통합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264900" y="4292600"/>
            <a:ext cx="3733800" cy="6007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HMI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키오스크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커피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리필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화재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시스템</a:t>
            </a:r>
          </a:p>
          <a:p>
            <a:pPr algn="l" lvl="0" indent="-342900" marL="342900">
              <a:lnSpc>
                <a:spcPct val="132800"/>
              </a:lnSpc>
              <a:buClr>
                <a:srgbClr val="393939"/>
              </a:buClr>
              <a:buFont typeface="Arial"/>
              <a:buChar char="●"/>
            </a:pP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환기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 &amp; </a:t>
            </a:r>
            <a:r>
              <a:rPr lang="ko-KR" sz="3000" b="false" i="false" u="none" strike="noStrike" spc="100">
                <a:solidFill>
                  <a:srgbClr val="393939"/>
                </a:solidFill>
                <a:ea typeface="Pretendard Bold"/>
              </a:rPr>
              <a:t>안전</a:t>
            </a:r>
            <a:r>
              <a:rPr lang="en-US" sz="3000" b="false" i="false" u="none" strike="noStrike" spc="100">
                <a:solidFill>
                  <a:srgbClr val="393939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 spc="100">
                <a:solidFill>
                  <a:srgbClr val="393939"/>
                </a:solidFill>
                <a:ea typeface="Pretendard Bold"/>
              </a:rPr>
              <a:t>✔ PPT 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393939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08600" y="1219200"/>
            <a:ext cx="8102600" cy="13589000"/>
          </a:xfrm>
          <a:prstGeom prst="rect">
            <a:avLst/>
          </a:prstGeom>
          <a:effectLst>
            <a:outerShdw dir="0" dist="561343" blurRad="654764">
              <a:srgbClr val="000000">
                <a:alpha val="25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78500" y="1612900"/>
            <a:ext cx="7188200" cy="157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765800" y="2882900"/>
            <a:ext cx="7188200" cy="6896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765800" y="8521700"/>
            <a:ext cx="7213600" cy="1257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981700" y="2997200"/>
            <a:ext cx="6743700" cy="541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45700" y="8636000"/>
            <a:ext cx="2794000" cy="1054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121400" y="2324100"/>
            <a:ext cx="2120900" cy="444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343900" y="2324100"/>
            <a:ext cx="2120900" cy="444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591800" y="2324100"/>
            <a:ext cx="2120900" cy="444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32500" y="1739900"/>
            <a:ext cx="444500" cy="3810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63400" y="1714500"/>
            <a:ext cx="368300" cy="254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426700" y="1498600"/>
            <a:ext cx="3695700" cy="17399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6350000" y="1765300"/>
            <a:ext cx="1460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Hakgyoansim Chulseokbu TTF B"/>
              </a:rPr>
              <a:t>처음으로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13500" y="2362200"/>
            <a:ext cx="1689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Hakgyoansim Chulseokbu TTF B"/>
              </a:rPr>
              <a:t>커피</a:t>
            </a:r>
            <a:r>
              <a:rPr lang="en-US" sz="2000" b="false" i="false" u="none" strike="noStrike">
                <a:solidFill>
                  <a:srgbClr val="FFFFFF"/>
                </a:solidFill>
                <a:latin typeface="Hakgyoansim Chulseokbu TTF B"/>
              </a:rPr>
              <a:t>(Coffee)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305800" y="3098800"/>
            <a:ext cx="2108200" cy="1663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490200" y="3098800"/>
            <a:ext cx="2108200" cy="1663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121400" y="3098800"/>
            <a:ext cx="2108200" cy="1663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705600" y="3225800"/>
            <a:ext cx="939800" cy="9779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305800" y="4851400"/>
            <a:ext cx="2108200" cy="1663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490200" y="4851400"/>
            <a:ext cx="2108200" cy="1663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121400" y="4851400"/>
            <a:ext cx="2108200" cy="1663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305800" y="6616700"/>
            <a:ext cx="2108200" cy="1663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490200" y="6616700"/>
            <a:ext cx="2108200" cy="16637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121400" y="6616700"/>
            <a:ext cx="2108200" cy="16637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674100" y="3213100"/>
            <a:ext cx="1371600" cy="9779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528300" y="2971800"/>
            <a:ext cx="2044700" cy="1435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477000" y="4991100"/>
            <a:ext cx="1371600" cy="9779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966200" y="4914900"/>
            <a:ext cx="825500" cy="10287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036300" y="4991100"/>
            <a:ext cx="1117600" cy="9398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905500" y="8636000"/>
            <a:ext cx="3962400" cy="1054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0223500" y="8813800"/>
            <a:ext cx="977900" cy="660400"/>
          </a:xfrm>
          <a:prstGeom prst="rect">
            <a:avLst/>
          </a:prstGeom>
          <a:effectLst>
            <a:outerShdw dir="2700000" dist="61231" blurRad="4382">
              <a:srgbClr val="000000">
                <a:alpha val="50000"/>
              </a:srgbClr>
            </a:outerShdw>
          </a:effectLst>
        </p:spPr>
      </p:pic>
      <p:sp>
        <p:nvSpPr>
          <p:cNvPr name="TextBox 52" id="52"/>
          <p:cNvSpPr txBox="true"/>
          <p:nvPr/>
        </p:nvSpPr>
        <p:spPr>
          <a:xfrm rot="0">
            <a:off x="6261100" y="41910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아메리카노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(ICE)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273800" y="44323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1,500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420100" y="41910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아메리카노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(HOT)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420100" y="44323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1,500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769600" y="41910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라떼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(ICE)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655300" y="44323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1,700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248400" y="59563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라떼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(HOT)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248400" y="61976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1,700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648700" y="2362200"/>
            <a:ext cx="1600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Hakgyoansim Chulseokbu TTF B"/>
              </a:rPr>
              <a:t>에이드</a:t>
            </a:r>
            <a:r>
              <a:rPr lang="en-US" sz="2000" b="false" i="false" u="none" strike="noStrike">
                <a:solidFill>
                  <a:srgbClr val="000000"/>
                </a:solidFill>
                <a:latin typeface="Hakgyoansim Chulseokbu TTF B"/>
              </a:rPr>
              <a:t>(Ade)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845800" y="2349500"/>
            <a:ext cx="1600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Hakgyoansim Chulseokbu TTF B"/>
              </a:rPr>
              <a:t>기타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8420100" y="59563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모카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(ICE)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8420100" y="61976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1,900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642600" y="59563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모카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(HOT)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617200" y="62103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1,900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264900" y="8915400"/>
            <a:ext cx="1473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Hakgyoansim Chulseokbu TTF B"/>
              </a:rPr>
              <a:t>결제하기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420100" y="72898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메뉴</a:t>
            </a:r>
            <a:r>
              <a:rPr lang="en-US" sz="1600" b="false" i="false" u="none" strike="noStrike">
                <a:solidFill>
                  <a:srgbClr val="787878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준비중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604500" y="72898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메뉴</a:t>
            </a:r>
            <a:r>
              <a:rPr lang="en-US" sz="1600" b="false" i="false" u="none" strike="noStrike">
                <a:solidFill>
                  <a:srgbClr val="787878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준비중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248400" y="72898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메뉴</a:t>
            </a:r>
            <a:r>
              <a:rPr lang="en-US" sz="1600" b="false" i="false" u="none" strike="noStrike">
                <a:solidFill>
                  <a:srgbClr val="787878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준비중</a:t>
            </a:r>
          </a:p>
        </p:txBody>
      </p:sp>
      <p:pic>
        <p:nvPicPr>
          <p:cNvPr name="Picture 70" id="7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4559300" y="5143500"/>
            <a:ext cx="1447800" cy="1028700"/>
          </a:xfrm>
          <a:prstGeom prst="rect">
            <a:avLst/>
          </a:prstGeom>
          <a:effectLst>
            <a:outerShdw dir="2700000" dist="94466" blurRad="10430">
              <a:srgbClr val="000000">
                <a:alpha val="50000"/>
              </a:srgbClr>
            </a:outerShdw>
          </a:effectLst>
        </p:spPr>
      </p:pic>
      <p:sp>
        <p:nvSpPr>
          <p:cNvPr name="TextBox 71" id="71"/>
          <p:cNvSpPr txBox="true"/>
          <p:nvPr/>
        </p:nvSpPr>
        <p:spPr>
          <a:xfrm rot="0">
            <a:off x="203200" y="4483100"/>
            <a:ext cx="5003800" cy="14605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화면전환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스위치</a:t>
            </a:r>
          </a:p>
          <a:p>
            <a:pPr algn="ctr" lvl="0">
              <a:lnSpc>
                <a:spcPct val="122839"/>
              </a:lnSpc>
            </a:pP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&amp;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워드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스위치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 </a:t>
            </a:r>
          </a:p>
        </p:txBody>
      </p:sp>
      <p:pic>
        <p:nvPicPr>
          <p:cNvPr name="Picture 72" id="7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3830300" y="5905500"/>
            <a:ext cx="1282700" cy="469900"/>
          </a:xfrm>
          <a:prstGeom prst="rect">
            <a:avLst/>
          </a:prstGeom>
        </p:spPr>
      </p:pic>
      <p:sp>
        <p:nvSpPr>
          <p:cNvPr name="TextBox 73" id="73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키오스크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HMI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254500" y="1371600"/>
            <a:ext cx="9309100" cy="1422400"/>
          </a:xfrm>
          <a:prstGeom prst="rect">
            <a:avLst/>
          </a:prstGeom>
          <a:effectLst>
            <a:outerShdw dir="2700000" dist="24765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900" b="true" i="false" u="none" strike="noStrike">
                <a:solidFill>
                  <a:srgbClr val="000000"/>
                </a:solidFill>
                <a:ea typeface="Pretendard Medium"/>
              </a:rPr>
              <a:t>디바이스</a:t>
            </a:r>
            <a:r>
              <a:rPr lang="en-US" sz="39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Pretendard Medium"/>
              </a:rPr>
              <a:t>값</a:t>
            </a:r>
            <a:r>
              <a:rPr lang="en-US" sz="3900" b="true" i="false" u="none" strike="noStrike">
                <a:solidFill>
                  <a:srgbClr val="000000"/>
                </a:solidFill>
                <a:latin typeface="Pretendard Medium"/>
              </a:rPr>
              <a:t> HW00100 </a:t>
            </a:r>
            <a:r>
              <a:rPr lang="ko-KR" sz="3900" b="true" i="false" u="none" strike="noStrike">
                <a:solidFill>
                  <a:srgbClr val="000000"/>
                </a:solidFill>
                <a:ea typeface="Pretendard Medium"/>
              </a:rPr>
              <a:t>통일</a:t>
            </a:r>
          </a:p>
          <a:p>
            <a:pPr algn="ctr" lvl="0">
              <a:lnSpc>
                <a:spcPct val="122839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Pretendard Medium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70200" y="2311400"/>
            <a:ext cx="12877800" cy="7112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아메리카노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(ICE)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부터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순서대로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고정값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1, 3, 5, 7, 9, 11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설정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0800" y="4902200"/>
            <a:ext cx="419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4165600" y="8623300"/>
            <a:ext cx="3098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akgyoansim Chulseokbu TTF B"/>
              </a:rPr>
              <a:t>1,700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72400" y="8623300"/>
            <a:ext cx="3098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akgyoansim Chulseokbu TTF B"/>
              </a:rPr>
              <a:t>1,900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91900" y="8636000"/>
            <a:ext cx="3098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akgyoansim Chulseokbu TTF B"/>
              </a:rPr>
              <a:t>1,900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733800" y="3327400"/>
            <a:ext cx="11163300" cy="61214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556500" y="3505200"/>
            <a:ext cx="3479800" cy="2743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0" y="3505200"/>
            <a:ext cx="3479800" cy="2743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962400" y="3505200"/>
            <a:ext cx="3479800" cy="2743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927600" y="3543300"/>
            <a:ext cx="1562100" cy="19304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556500" y="6400800"/>
            <a:ext cx="3479800" cy="2743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0" y="6400800"/>
            <a:ext cx="3479800" cy="2743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962400" y="6400800"/>
            <a:ext cx="3479800" cy="2743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78800" y="3695700"/>
            <a:ext cx="2273300" cy="1612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52200" y="3302000"/>
            <a:ext cx="3378200" cy="2387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533900" y="6616700"/>
            <a:ext cx="2273300" cy="16129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674100" y="6515100"/>
            <a:ext cx="1371600" cy="1701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77700" y="6629400"/>
            <a:ext cx="1841500" cy="15494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4191000" y="5308600"/>
            <a:ext cx="3098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Hakgyoansim Chulseokbu TTF B"/>
              </a:rPr>
              <a:t>아메리카노</a:t>
            </a:r>
            <a:r>
              <a:rPr lang="en-US" sz="2700" b="false" i="false" u="none" strike="noStrike">
                <a:solidFill>
                  <a:srgbClr val="000000"/>
                </a:solidFill>
                <a:latin typeface="Hakgyoansim Chulseokbu TTF B"/>
              </a:rPr>
              <a:t> (ICE)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203700" y="5702300"/>
            <a:ext cx="3098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akgyoansim Chulseokbu TTF B"/>
              </a:rPr>
              <a:t>1,500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759700" y="5308600"/>
            <a:ext cx="3098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Hakgyoansim Chulseokbu TTF B"/>
              </a:rPr>
              <a:t>아메리카노</a:t>
            </a:r>
            <a:r>
              <a:rPr lang="en-US" sz="2700" b="false" i="false" u="none" strike="noStrike">
                <a:solidFill>
                  <a:srgbClr val="000000"/>
                </a:solidFill>
                <a:latin typeface="Hakgyoansim Chulseokbu TTF B"/>
              </a:rPr>
              <a:t> (HOT)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772400" y="5702300"/>
            <a:ext cx="3098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akgyoansim Chulseokbu TTF B"/>
              </a:rPr>
              <a:t>1,500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645900" y="5308600"/>
            <a:ext cx="26670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27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Hakgyoansim Chulseokbu TTF B"/>
              </a:rPr>
              <a:t>라떼</a:t>
            </a:r>
            <a:r>
              <a:rPr lang="en-US" sz="2700" b="false" i="false" u="none" strike="noStrike">
                <a:solidFill>
                  <a:srgbClr val="000000"/>
                </a:solidFill>
                <a:latin typeface="Hakgyoansim Chulseokbu TTF B"/>
              </a:rPr>
              <a:t> (ICE)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468100" y="5702300"/>
            <a:ext cx="3098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akgyoansim Chulseokbu TTF B"/>
              </a:rPr>
              <a:t>1,700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152900" y="8229600"/>
            <a:ext cx="3098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27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Hakgyoansim Chulseokbu TTF B"/>
              </a:rPr>
              <a:t>라떼</a:t>
            </a:r>
            <a:r>
              <a:rPr lang="en-US" sz="2700" b="false" i="false" u="none" strike="noStrike">
                <a:solidFill>
                  <a:srgbClr val="000000"/>
                </a:solidFill>
                <a:latin typeface="Hakgyoansim Chulseokbu TTF B"/>
              </a:rPr>
              <a:t> (HOT)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759700" y="8216900"/>
            <a:ext cx="3098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27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Hakgyoansim Chulseokbu TTF B"/>
              </a:rPr>
              <a:t>모카</a:t>
            </a:r>
            <a:r>
              <a:rPr lang="en-US" sz="2700" b="false" i="false" u="none" strike="noStrike">
                <a:solidFill>
                  <a:srgbClr val="000000"/>
                </a:solidFill>
                <a:latin typeface="Hakgyoansim Chulseokbu TTF B"/>
              </a:rPr>
              <a:t> (ICE)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442700" y="8216900"/>
            <a:ext cx="3098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27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Hakgyoansim Chulseokbu TTF B"/>
              </a:rPr>
              <a:t>모카</a:t>
            </a:r>
            <a:r>
              <a:rPr lang="en-US" sz="2700" b="false" i="false" u="none" strike="noStrike">
                <a:solidFill>
                  <a:srgbClr val="000000"/>
                </a:solidFill>
                <a:latin typeface="Hakgyoansim Chulseokbu TTF B"/>
              </a:rPr>
              <a:t> (HOT)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140200" y="8623300"/>
            <a:ext cx="3098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akgyoansim Chulseokbu TTF B"/>
              </a:rPr>
              <a:t>1,700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772400" y="8623300"/>
            <a:ext cx="3098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akgyoansim Chulseokbu TTF B"/>
              </a:rPr>
              <a:t>1,900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391900" y="8623300"/>
            <a:ext cx="3098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akgyoansim Chulseokbu TTF B"/>
              </a:rPr>
              <a:t>1,900 </a:t>
            </a:r>
            <a:r>
              <a:rPr lang="ko-KR" sz="24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832600" y="5715000"/>
            <a:ext cx="571500" cy="1028700"/>
          </a:xfrm>
          <a:prstGeom prst="rect">
            <a:avLst/>
          </a:prstGeom>
          <a:effectLst>
            <a:outerShdw dir="2700000" dist="17828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800" b="true" i="false" u="none" strike="noStrike">
                <a:solidFill>
                  <a:srgbClr val="FF0000"/>
                </a:solidFill>
                <a:latin typeface="Pretendard Medium"/>
              </a:rPr>
              <a:t>1</a:t>
            </a:r>
          </a:p>
          <a:p>
            <a:pPr algn="ctr" lvl="0">
              <a:lnSpc>
                <a:spcPct val="122839"/>
              </a:lnSpc>
            </a:pPr>
            <a:r>
              <a:rPr lang="en-US" sz="2800" b="false" i="false" u="none" strike="noStrike">
                <a:solidFill>
                  <a:srgbClr val="FF0000"/>
                </a:solidFill>
                <a:latin typeface="Pretendard Medium"/>
              </a:rPr>
              <a:t/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464800" y="5753100"/>
            <a:ext cx="571500" cy="495300"/>
          </a:xfrm>
          <a:prstGeom prst="rect">
            <a:avLst/>
          </a:prstGeom>
          <a:effectLst>
            <a:outerShdw dir="2700000" dist="17828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800" b="false" i="false" u="none" strike="noStrike">
                <a:solidFill>
                  <a:srgbClr val="FF0000"/>
                </a:solidFill>
                <a:latin typeface="Pretendard Medium"/>
              </a:rPr>
              <a:t>3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109700" y="5765800"/>
            <a:ext cx="571500" cy="495300"/>
          </a:xfrm>
          <a:prstGeom prst="rect">
            <a:avLst/>
          </a:prstGeom>
          <a:effectLst>
            <a:outerShdw dir="2700000" dist="17828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800" b="false" i="false" u="none" strike="noStrike">
                <a:solidFill>
                  <a:srgbClr val="FF0000"/>
                </a:solidFill>
                <a:latin typeface="Pretendard Medium"/>
              </a:rPr>
              <a:t>5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832600" y="8597900"/>
            <a:ext cx="571500" cy="495300"/>
          </a:xfrm>
          <a:prstGeom prst="rect">
            <a:avLst/>
          </a:prstGeom>
          <a:effectLst>
            <a:outerShdw dir="2700000" dist="17828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800" b="false" i="false" u="none" strike="noStrike">
                <a:solidFill>
                  <a:srgbClr val="FF0000"/>
                </a:solidFill>
                <a:latin typeface="Pretendard Medium"/>
              </a:rPr>
              <a:t>7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604500" y="8610600"/>
            <a:ext cx="292100" cy="495300"/>
          </a:xfrm>
          <a:prstGeom prst="rect">
            <a:avLst/>
          </a:prstGeom>
          <a:effectLst>
            <a:outerShdw dir="2700000" dist="17828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800" b="false" i="false" u="none" strike="noStrike">
                <a:solidFill>
                  <a:srgbClr val="FF0000"/>
                </a:solidFill>
                <a:latin typeface="Pretendard Medium"/>
              </a:rPr>
              <a:t>9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109700" y="8597900"/>
            <a:ext cx="571500" cy="495300"/>
          </a:xfrm>
          <a:prstGeom prst="rect">
            <a:avLst/>
          </a:prstGeom>
          <a:effectLst>
            <a:outerShdw dir="2700000" dist="17828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800" b="false" i="false" u="none" strike="noStrike">
                <a:solidFill>
                  <a:srgbClr val="FF0000"/>
                </a:solidFill>
                <a:latin typeface="Pretendard Medium"/>
              </a:rPr>
              <a:t>11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키오스크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HMI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08600" y="1219200"/>
            <a:ext cx="8102600" cy="13589000"/>
          </a:xfrm>
          <a:prstGeom prst="rect">
            <a:avLst/>
          </a:prstGeom>
          <a:effectLst>
            <a:outerShdw dir="0" dist="561343" blurRad="654764">
              <a:srgbClr val="000000">
                <a:alpha val="25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78500" y="1612900"/>
            <a:ext cx="7188200" cy="157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765800" y="2400300"/>
            <a:ext cx="7188200" cy="7378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765800" y="8521700"/>
            <a:ext cx="7213600" cy="1257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981700" y="2616200"/>
            <a:ext cx="6743700" cy="5791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032500" y="8636000"/>
            <a:ext cx="6705600" cy="1054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963400" y="1714500"/>
            <a:ext cx="368300" cy="254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426700" y="1498600"/>
            <a:ext cx="3695700" cy="1739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235700" y="2819400"/>
            <a:ext cx="6235700" cy="5372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477000" y="3568700"/>
            <a:ext cx="5778500" cy="44450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7886700" y="2857500"/>
            <a:ext cx="2933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Hakgyoansim Chulseokbu TTF B"/>
              </a:rPr>
              <a:t>옵션</a:t>
            </a:r>
            <a:r>
              <a:rPr lang="en-US" sz="3500" b="false" i="false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Hakgyoansim Chulseokbu TTF B"/>
              </a:rPr>
              <a:t>선택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47100" y="8915400"/>
            <a:ext cx="1473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Hakgyoansim Chulseokbu TTF B"/>
              </a:rPr>
              <a:t>선택</a:t>
            </a:r>
            <a:r>
              <a:rPr lang="en-US" sz="2500" b="false" i="false" u="none" strike="noStrike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Hakgyoansim Chulseokbu TTF B"/>
              </a:rPr>
              <a:t>하기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75500" y="5664200"/>
            <a:ext cx="800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Hakgyoansim Chulseokbu TTF B"/>
              </a:rPr>
              <a:t>물</a:t>
            </a:r>
            <a:r>
              <a:rPr lang="en-US" sz="17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Hakgyoansim Chulseokbu TTF B"/>
              </a:rPr>
              <a:t>추가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819900" y="5422900"/>
            <a:ext cx="5105400" cy="9906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6807200" y="5080000"/>
            <a:ext cx="800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물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옵션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959600" y="5524500"/>
            <a:ext cx="1460500" cy="774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610600" y="5524500"/>
            <a:ext cx="1460500" cy="774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287000" y="5524500"/>
            <a:ext cx="1460500" cy="774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832600" y="4051300"/>
            <a:ext cx="5105400" cy="9906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985000" y="4152900"/>
            <a:ext cx="1460500" cy="774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636000" y="4152900"/>
            <a:ext cx="1460500" cy="774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299700" y="4152900"/>
            <a:ext cx="1460500" cy="7747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6794500" y="3683000"/>
            <a:ext cx="1117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농도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선택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302500" y="4330700"/>
            <a:ext cx="800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Hakgyoansim Chulseokbu TTF B"/>
              </a:rPr>
              <a:t>연하게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978900" y="4330700"/>
            <a:ext cx="74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Hakgyoansim Chulseokbu TTF B"/>
              </a:rPr>
              <a:t>진하게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251700" y="4635500"/>
            <a:ext cx="9525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C5230"/>
                </a:solidFill>
                <a:latin typeface="Hakgyoansim Chulseokbu TTF B"/>
              </a:rPr>
              <a:t>+0 </a:t>
            </a:r>
            <a:r>
              <a:rPr lang="ko-KR" sz="1100" b="false" i="false" u="none" strike="noStrike">
                <a:solidFill>
                  <a:srgbClr val="FC523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877300" y="4622800"/>
            <a:ext cx="9525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C5230"/>
                </a:solidFill>
                <a:latin typeface="Hakgyoansim Chulseokbu TTF B"/>
              </a:rPr>
              <a:t>+200 </a:t>
            </a:r>
            <a:r>
              <a:rPr lang="ko-KR" sz="1100" b="false" i="false" u="none" strike="noStrike">
                <a:solidFill>
                  <a:srgbClr val="FC5230"/>
                </a:solidFill>
                <a:ea typeface="Hakgyoansim Chulseokbu TTF B"/>
              </a:rPr>
              <a:t>원</a:t>
            </a:r>
          </a:p>
        </p:txBody>
      </p:sp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9" id="49"/>
          <p:cNvSpPr txBox="true"/>
          <p:nvPr/>
        </p:nvSpPr>
        <p:spPr>
          <a:xfrm rot="0">
            <a:off x="10553700" y="4330700"/>
            <a:ext cx="1016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Hakgyoansim Chulseokbu TTF B"/>
              </a:rPr>
              <a:t>기본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579100" y="4622800"/>
            <a:ext cx="9525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C5230"/>
                </a:solidFill>
                <a:latin typeface="Hakgyoansim Chulseokbu TTF B"/>
              </a:rPr>
              <a:t>+0 </a:t>
            </a:r>
            <a:r>
              <a:rPr lang="ko-KR" sz="1100" b="false" i="false" u="none" strike="noStrike">
                <a:solidFill>
                  <a:srgbClr val="FC5230"/>
                </a:solidFill>
                <a:ea typeface="Hakgyoansim Chulseokbu TTF B"/>
              </a:rPr>
              <a:t>원</a:t>
            </a:r>
          </a:p>
        </p:txBody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832600" y="6883400"/>
            <a:ext cx="5105400" cy="9906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985000" y="6985000"/>
            <a:ext cx="1460500" cy="7747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636000" y="6997700"/>
            <a:ext cx="1460500" cy="7747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299700" y="6997700"/>
            <a:ext cx="1460500" cy="774700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6756400" y="6502400"/>
            <a:ext cx="1117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 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시럽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추가</a:t>
            </a:r>
          </a:p>
        </p:txBody>
      </p:sp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8" id="58"/>
          <p:cNvSpPr txBox="true"/>
          <p:nvPr/>
        </p:nvSpPr>
        <p:spPr>
          <a:xfrm rot="0">
            <a:off x="7239000" y="7124700"/>
            <a:ext cx="965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Hakgyoansim Chulseokbu TTF B"/>
              </a:rPr>
              <a:t>시럽</a:t>
            </a:r>
            <a:r>
              <a:rPr lang="en-US" sz="17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Hakgyoansim Chulseokbu TTF B"/>
              </a:rPr>
              <a:t>추가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226300" y="7442200"/>
            <a:ext cx="9525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C5230"/>
                </a:solidFill>
                <a:latin typeface="Hakgyoansim Chulseokbu TTF B"/>
              </a:rPr>
              <a:t>+200 </a:t>
            </a:r>
            <a:r>
              <a:rPr lang="ko-KR" sz="1100" b="false" i="false" u="none" strike="noStrike">
                <a:solidFill>
                  <a:srgbClr val="FC523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327900" y="5689600"/>
            <a:ext cx="749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Hakgyoansim Chulseokbu TTF B"/>
              </a:rPr>
              <a:t>물</a:t>
            </a:r>
            <a:r>
              <a:rPr lang="en-US" sz="17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Hakgyoansim Chulseokbu TTF B"/>
              </a:rPr>
              <a:t>추가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226300" y="5981700"/>
            <a:ext cx="9525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C5230"/>
                </a:solidFill>
                <a:latin typeface="Hakgyoansim Chulseokbu TTF B"/>
              </a:rPr>
              <a:t>+0 </a:t>
            </a:r>
            <a:r>
              <a:rPr lang="ko-KR" sz="1100" b="false" i="false" u="none" strike="noStrike">
                <a:solidFill>
                  <a:srgbClr val="FC5230"/>
                </a:solidFill>
                <a:ea typeface="Hakgyoansim Chulseokbu TTF B"/>
              </a:rPr>
              <a:t>원</a:t>
            </a:r>
          </a:p>
        </p:txBody>
      </p:sp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905500" y="1612900"/>
            <a:ext cx="673100" cy="673100"/>
          </a:xfrm>
          <a:prstGeom prst="rect">
            <a:avLst/>
          </a:prstGeom>
        </p:spPr>
      </p:pic>
      <p:sp>
        <p:nvSpPr>
          <p:cNvPr name="TextBox 64" id="64"/>
          <p:cNvSpPr txBox="true"/>
          <p:nvPr/>
        </p:nvSpPr>
        <p:spPr>
          <a:xfrm rot="0">
            <a:off x="6388100" y="1778000"/>
            <a:ext cx="876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Hakgyoansim Chulseokbu TTF B"/>
              </a:rPr>
              <a:t>이전</a:t>
            </a:r>
          </a:p>
        </p:txBody>
      </p:sp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6" id="66"/>
          <p:cNvSpPr txBox="true"/>
          <p:nvPr/>
        </p:nvSpPr>
        <p:spPr>
          <a:xfrm rot="0">
            <a:off x="8851900" y="5664200"/>
            <a:ext cx="1016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Hakgyoansim Chulseokbu TTF B"/>
              </a:rPr>
              <a:t>기본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864600" y="5956300"/>
            <a:ext cx="9525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C5230"/>
                </a:solidFill>
                <a:latin typeface="Hakgyoansim Chulseokbu TTF B"/>
              </a:rPr>
              <a:t>+0 </a:t>
            </a:r>
            <a:r>
              <a:rPr lang="ko-KR" sz="1100" b="false" i="false" u="none" strike="noStrike">
                <a:solidFill>
                  <a:srgbClr val="FC5230"/>
                </a:solidFill>
                <a:ea typeface="Hakgyoansim Chulseokbu TTF B"/>
              </a:rPr>
              <a:t>원</a:t>
            </a:r>
          </a:p>
        </p:txBody>
      </p:sp>
      <p:grpSp>
        <p:nvGrpSpPr>
          <p:cNvPr name="Group 68" id="6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9" id="69"/>
          <p:cNvSpPr txBox="true"/>
          <p:nvPr/>
        </p:nvSpPr>
        <p:spPr>
          <a:xfrm rot="0">
            <a:off x="8851900" y="7137400"/>
            <a:ext cx="1016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Hakgyoansim Chulseokbu TTF B"/>
              </a:rPr>
              <a:t>기본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864600" y="7429500"/>
            <a:ext cx="9525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C5230"/>
                </a:solidFill>
                <a:latin typeface="Hakgyoansim Chulseokbu TTF B"/>
              </a:rPr>
              <a:t>+0 </a:t>
            </a:r>
            <a:r>
              <a:rPr lang="ko-KR" sz="1100" b="false" i="false" u="none" strike="noStrike">
                <a:solidFill>
                  <a:srgbClr val="FC5230"/>
                </a:solidFill>
                <a:ea typeface="Hakgyoansim Chulseokbu TTF B"/>
              </a:rPr>
              <a:t>원</a:t>
            </a:r>
          </a:p>
        </p:txBody>
      </p:sp>
      <p:pic>
        <p:nvPicPr>
          <p:cNvPr name="Picture 71" id="7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838700" y="7899400"/>
            <a:ext cx="2032000" cy="1384300"/>
          </a:xfrm>
          <a:prstGeom prst="rect">
            <a:avLst/>
          </a:prstGeom>
          <a:effectLst>
            <a:outerShdw dir="2700000" dist="127609" blurRad="19033">
              <a:srgbClr val="000000">
                <a:alpha val="50000"/>
              </a:srgbClr>
            </a:outerShdw>
          </a:effectLst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039600" y="4140200"/>
            <a:ext cx="2032000" cy="1384300"/>
          </a:xfrm>
          <a:prstGeom prst="rect">
            <a:avLst/>
          </a:prstGeom>
          <a:effectLst>
            <a:outerShdw dir="2700000" dist="127609" blurRad="19033">
              <a:srgbClr val="000000">
                <a:alpha val="50000"/>
              </a:srgbClr>
            </a:outerShdw>
          </a:effectLst>
        </p:spPr>
      </p:pic>
      <p:sp>
        <p:nvSpPr>
          <p:cNvPr name="TextBox 73" id="73"/>
          <p:cNvSpPr txBox="true"/>
          <p:nvPr/>
        </p:nvSpPr>
        <p:spPr>
          <a:xfrm rot="0">
            <a:off x="12776200" y="3810000"/>
            <a:ext cx="5816600" cy="825500"/>
          </a:xfrm>
          <a:prstGeom prst="rect">
            <a:avLst/>
          </a:prstGeom>
          <a:effectLst>
            <a:outerShdw dir="2700000" dist="29552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 </a:t>
            </a: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워드</a:t>
            </a: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스위치</a:t>
            </a: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 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-63500" y="7594600"/>
            <a:ext cx="5816600" cy="825500"/>
          </a:xfrm>
          <a:prstGeom prst="rect">
            <a:avLst/>
          </a:prstGeom>
          <a:effectLst>
            <a:outerShdw dir="2700000" dist="29552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화면전환</a:t>
            </a: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스위치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키오스크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HMI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830300" y="5905500"/>
            <a:ext cx="1282700" cy="46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24100" y="2260600"/>
            <a:ext cx="2489200" cy="3644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289800" y="2336800"/>
            <a:ext cx="3594100" cy="3644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226800" y="2413000"/>
            <a:ext cx="6172200" cy="3505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98600" y="6057900"/>
            <a:ext cx="4127500" cy="14605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물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옵션</a:t>
            </a:r>
          </a:p>
          <a:p>
            <a:pPr algn="ctr" lvl="0">
              <a:lnSpc>
                <a:spcPct val="122839"/>
              </a:lnSpc>
            </a:pP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HW00101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23100" y="6057900"/>
            <a:ext cx="4127500" cy="14605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농도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옵션</a:t>
            </a:r>
          </a:p>
          <a:p>
            <a:pPr algn="ctr" lvl="0">
              <a:lnSpc>
                <a:spcPct val="122839"/>
              </a:lnSpc>
            </a:pP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HW00102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42800" y="6057900"/>
            <a:ext cx="4127500" cy="14605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시럽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옵션</a:t>
            </a:r>
          </a:p>
          <a:p>
            <a:pPr algn="ctr" lvl="0">
              <a:lnSpc>
                <a:spcPct val="122839"/>
              </a:lnSpc>
            </a:pP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HW00103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8600" y="7950200"/>
            <a:ext cx="4114800" cy="609600"/>
          </a:xfrm>
          <a:prstGeom prst="rect">
            <a:avLst/>
          </a:prstGeom>
          <a:effectLst>
            <a:outerShdw dir="2700000" dist="2159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400" b="true" i="false" u="none" strike="noStrike" spc="-200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3400" b="true" i="false" u="none" strike="noStrike" spc="-200">
                <a:solidFill>
                  <a:srgbClr val="000000"/>
                </a:solidFill>
                <a:latin typeface="Pretendard Regular"/>
              </a:rPr>
              <a:t> : 0   </a:t>
            </a:r>
            <a:r>
              <a:rPr lang="ko-KR" sz="3400" b="true" i="false" u="none" strike="noStrike" spc="-200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3400" b="true" i="false" u="none" strike="noStrike" spc="-200">
                <a:solidFill>
                  <a:srgbClr val="000000"/>
                </a:solidFill>
                <a:latin typeface="Pretendard Regular"/>
              </a:rPr>
              <a:t> :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89700" y="7950200"/>
            <a:ext cx="5321300" cy="609600"/>
          </a:xfrm>
          <a:prstGeom prst="rect">
            <a:avLst/>
          </a:prstGeom>
          <a:effectLst>
            <a:outerShdw dir="2700000" dist="2159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400" b="true" i="false" u="none" strike="noStrike" spc="-200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3400" b="true" i="false" u="none" strike="noStrike" spc="-200">
                <a:solidFill>
                  <a:srgbClr val="000000"/>
                </a:solidFill>
                <a:latin typeface="Pretendard Regular"/>
              </a:rPr>
              <a:t> : 0   </a:t>
            </a:r>
            <a:r>
              <a:rPr lang="ko-KR" sz="3400" b="true" i="false" u="none" strike="noStrike" spc="-200">
                <a:solidFill>
                  <a:srgbClr val="000000"/>
                </a:solidFill>
                <a:ea typeface="Pretendard Regular"/>
              </a:rPr>
              <a:t>연하게</a:t>
            </a:r>
            <a:r>
              <a:rPr lang="en-US" sz="3400" b="true" i="false" u="none" strike="noStrike" spc="-200">
                <a:solidFill>
                  <a:srgbClr val="000000"/>
                </a:solidFill>
                <a:latin typeface="Pretendard Regular"/>
              </a:rPr>
              <a:t> : 1   </a:t>
            </a:r>
            <a:r>
              <a:rPr lang="ko-KR" sz="3400" b="true" i="false" u="none" strike="noStrike" spc="-200">
                <a:solidFill>
                  <a:srgbClr val="000000"/>
                </a:solidFill>
                <a:ea typeface="Pretendard Regular"/>
              </a:rPr>
              <a:t>진하게</a:t>
            </a:r>
            <a:r>
              <a:rPr lang="en-US" sz="3400" b="true" i="false" u="none" strike="noStrike" spc="-200">
                <a:solidFill>
                  <a:srgbClr val="000000"/>
                </a:solidFill>
                <a:latin typeface="Pretendard Regular"/>
              </a:rPr>
              <a:t> : 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55500" y="7950200"/>
            <a:ext cx="4114800" cy="609600"/>
          </a:xfrm>
          <a:prstGeom prst="rect">
            <a:avLst/>
          </a:prstGeom>
          <a:effectLst>
            <a:outerShdw dir="2700000" dist="2159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400" b="true" i="false" u="none" strike="noStrike" spc="-200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3400" b="true" i="false" u="none" strike="noStrike" spc="-200">
                <a:solidFill>
                  <a:srgbClr val="000000"/>
                </a:solidFill>
                <a:latin typeface="Pretendard Regular"/>
              </a:rPr>
              <a:t> : 0   </a:t>
            </a:r>
            <a:r>
              <a:rPr lang="ko-KR" sz="3400" b="true" i="false" u="none" strike="noStrike" spc="-200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3400" b="true" i="false" u="none" strike="noStrike" spc="-200">
                <a:solidFill>
                  <a:srgbClr val="000000"/>
                </a:solidFill>
                <a:latin typeface="Pretendard Regular"/>
              </a:rPr>
              <a:t> : 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32300" y="1168400"/>
            <a:ext cx="9309100" cy="698500"/>
          </a:xfrm>
          <a:prstGeom prst="rect">
            <a:avLst/>
          </a:prstGeom>
          <a:effectLst>
            <a:outerShdw dir="2700000" dist="24765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900" b="true" i="false" u="none" strike="noStrike">
                <a:solidFill>
                  <a:srgbClr val="000000"/>
                </a:solidFill>
                <a:ea typeface="Pretendard Medium"/>
              </a:rPr>
              <a:t>옵션</a:t>
            </a:r>
            <a:r>
              <a:rPr lang="en-US" sz="39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Pretendard Medium"/>
              </a:rPr>
              <a:t>별로</a:t>
            </a:r>
            <a:r>
              <a:rPr lang="en-US" sz="39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Pretendard Medium"/>
              </a:rPr>
              <a:t>디바이스</a:t>
            </a:r>
            <a:r>
              <a:rPr lang="en-US" sz="39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Pretendard Medium"/>
              </a:rPr>
              <a:t>설정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키오스크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HMI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57900" y="2057400"/>
            <a:ext cx="6172200" cy="6172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308600" y="1219200"/>
            <a:ext cx="8102600" cy="13589000"/>
          </a:xfrm>
          <a:prstGeom prst="rect">
            <a:avLst/>
          </a:prstGeom>
          <a:effectLst>
            <a:outerShdw dir="0" dist="561343" blurRad="654764">
              <a:srgbClr val="000000">
                <a:alpha val="25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778500" y="1612900"/>
            <a:ext cx="7188200" cy="1574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765800" y="2882900"/>
            <a:ext cx="7188200" cy="6896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765800" y="8521700"/>
            <a:ext cx="7213600" cy="1257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981700" y="2997200"/>
            <a:ext cx="6743700" cy="5410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045700" y="8636000"/>
            <a:ext cx="2794000" cy="1054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121400" y="2324100"/>
            <a:ext cx="2120900" cy="444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343900" y="2324100"/>
            <a:ext cx="2120900" cy="444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591800" y="2324100"/>
            <a:ext cx="2120900" cy="4445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63400" y="1714500"/>
            <a:ext cx="368300" cy="254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426700" y="1498600"/>
            <a:ext cx="3695700" cy="17399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6413500" y="2362200"/>
            <a:ext cx="1689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Hakgyoansim Chulseokbu TTF B"/>
              </a:rPr>
              <a:t>커피</a:t>
            </a:r>
            <a:r>
              <a:rPr lang="en-US" sz="2000" b="false" i="false" u="none" strike="noStrike">
                <a:solidFill>
                  <a:srgbClr val="FFFFFF"/>
                </a:solidFill>
                <a:latin typeface="Hakgyoansim Chulseokbu TTF B"/>
              </a:rPr>
              <a:t>(Coffee)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305800" y="3098800"/>
            <a:ext cx="2108200" cy="1663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490200" y="3098800"/>
            <a:ext cx="2108200" cy="1663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121400" y="3098800"/>
            <a:ext cx="2108200" cy="1663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705600" y="3225800"/>
            <a:ext cx="939800" cy="9779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305800" y="4851400"/>
            <a:ext cx="2108200" cy="1663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490200" y="4851400"/>
            <a:ext cx="2108200" cy="1663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121400" y="4851400"/>
            <a:ext cx="2108200" cy="1663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305800" y="6616700"/>
            <a:ext cx="2108200" cy="1663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490200" y="6616700"/>
            <a:ext cx="2108200" cy="1663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121400" y="6616700"/>
            <a:ext cx="2108200" cy="1663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674100" y="3213100"/>
            <a:ext cx="1371600" cy="9779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528300" y="2971800"/>
            <a:ext cx="2044700" cy="1435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477000" y="4991100"/>
            <a:ext cx="1371600" cy="9779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966200" y="4914900"/>
            <a:ext cx="825500" cy="1028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036300" y="4991100"/>
            <a:ext cx="1117600" cy="9398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905500" y="8636000"/>
            <a:ext cx="3962400" cy="1054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0223500" y="8813800"/>
            <a:ext cx="977900" cy="660400"/>
          </a:xfrm>
          <a:prstGeom prst="rect">
            <a:avLst/>
          </a:prstGeom>
          <a:effectLst>
            <a:outerShdw dir="2700000" dist="61231" blurRad="4382">
              <a:srgbClr val="000000">
                <a:alpha val="50000"/>
              </a:srgbClr>
            </a:outerShdw>
          </a:effectLst>
        </p:spPr>
      </p:pic>
      <p:sp>
        <p:nvSpPr>
          <p:cNvPr name="TextBox 50" id="50"/>
          <p:cNvSpPr txBox="true"/>
          <p:nvPr/>
        </p:nvSpPr>
        <p:spPr>
          <a:xfrm rot="0">
            <a:off x="6261100" y="41910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아메리카노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(ICE)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273800" y="44323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1,500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420100" y="41910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아메리카노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(HOT)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420100" y="44323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1,500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769600" y="41910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라떼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(ICE)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655300" y="44323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1,700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248400" y="59563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라떼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(HOT)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248400" y="61976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1,700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648700" y="2362200"/>
            <a:ext cx="1600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Hakgyoansim Chulseokbu TTF B"/>
              </a:rPr>
              <a:t>에이드</a:t>
            </a:r>
            <a:r>
              <a:rPr lang="en-US" sz="2000" b="false" i="false" u="none" strike="noStrike">
                <a:solidFill>
                  <a:srgbClr val="000000"/>
                </a:solidFill>
                <a:latin typeface="Hakgyoansim Chulseokbu TTF B"/>
              </a:rPr>
              <a:t>(Ade)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845800" y="2349500"/>
            <a:ext cx="1600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Hakgyoansim Chulseokbu TTF B"/>
              </a:rPr>
              <a:t>기타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420100" y="59563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모카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(ICE)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420100" y="61976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1,900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642600" y="59563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카페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Hakgyoansim Chulseokbu TTF B"/>
              </a:rPr>
              <a:t>모카</a:t>
            </a:r>
            <a:r>
              <a:rPr lang="en-US" sz="1600" b="false" i="false" u="none" strike="noStrike">
                <a:solidFill>
                  <a:srgbClr val="000000"/>
                </a:solidFill>
                <a:latin typeface="Hakgyoansim Chulseokbu TTF B"/>
              </a:rPr>
              <a:t> (HOT)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617200" y="6210300"/>
            <a:ext cx="1866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1,900 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264900" y="8915400"/>
            <a:ext cx="1473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Hakgyoansim Chulseokbu TTF B"/>
              </a:rPr>
              <a:t>결제하기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420100" y="72898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메뉴</a:t>
            </a:r>
            <a:r>
              <a:rPr lang="en-US" sz="1600" b="false" i="false" u="none" strike="noStrike">
                <a:solidFill>
                  <a:srgbClr val="787878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준비중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604500" y="72898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메뉴</a:t>
            </a:r>
            <a:r>
              <a:rPr lang="en-US" sz="1600" b="false" i="false" u="none" strike="noStrike">
                <a:solidFill>
                  <a:srgbClr val="787878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준비중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248400" y="7289800"/>
            <a:ext cx="187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메뉴</a:t>
            </a:r>
            <a:r>
              <a:rPr lang="en-US" sz="1600" b="false" i="false" u="none" strike="noStrike">
                <a:solidFill>
                  <a:srgbClr val="787878"/>
                </a:solidFill>
                <a:latin typeface="Hakgyoansim Chulseokbu TTF B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Hakgyoansim Chulseokbu TTF B"/>
              </a:rPr>
              <a:t>준비중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969000" y="8699500"/>
            <a:ext cx="4445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아메리카노</a:t>
            </a: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 (ICE)  </a:t>
            </a:r>
            <a:r>
              <a:rPr lang="ko-KR" sz="1500" b="false" i="false" u="none" strike="noStrike">
                <a:solidFill>
                  <a:srgbClr val="2E3D86"/>
                </a:solidFill>
                <a:ea typeface="Hakgyoansim Chulseokbu TTF B"/>
              </a:rPr>
              <a:t>연하게</a:t>
            </a: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           1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잔</a:t>
            </a: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 1,500</a:t>
            </a:r>
            <a:r>
              <a:rPr lang="ko-KR" sz="1500" b="false" i="false" u="none" strike="noStrike">
                <a:solidFill>
                  <a:srgbClr val="000000"/>
                </a:solidFill>
                <a:ea typeface="Hakgyoansim Chulseokbu TTF B"/>
              </a:rPr>
              <a:t>원</a:t>
            </a: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   </a:t>
            </a:r>
            <a:r>
              <a:rPr lang="en-US" sz="1500" b="false" i="false" u="none" strike="noStrike">
                <a:solidFill>
                  <a:srgbClr val="000000"/>
                </a:solidFill>
                <a:latin typeface="Hakgyoansim Chulseokbu TTF B"/>
              </a:rPr>
              <a:t>                        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823200" y="9321800"/>
            <a:ext cx="20447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true" i="false" u="none" strike="noStrike">
                <a:solidFill>
                  <a:srgbClr val="FC5230"/>
                </a:solidFill>
                <a:latin typeface="Hakgyoansim Chulseokbu TTF B"/>
              </a:rPr>
              <a:t>              </a:t>
            </a:r>
            <a:r>
              <a:rPr lang="ko-KR" sz="1500" b="true" i="false" u="none" strike="noStrike">
                <a:solidFill>
                  <a:srgbClr val="FC5230"/>
                </a:solidFill>
                <a:ea typeface="Hakgyoansim Chulseokbu TTF B"/>
              </a:rPr>
              <a:t>총</a:t>
            </a:r>
            <a:r>
              <a:rPr lang="en-US" sz="1500" b="true" i="false" u="none" strike="noStrike">
                <a:solidFill>
                  <a:srgbClr val="FC5230"/>
                </a:solidFill>
                <a:latin typeface="Hakgyoansim Chulseokbu TTF B"/>
              </a:rPr>
              <a:t>: 1,500</a:t>
            </a:r>
            <a:r>
              <a:rPr lang="ko-KR" sz="1500" b="true" i="false" u="none" strike="noStrike">
                <a:solidFill>
                  <a:srgbClr val="FC5230"/>
                </a:solidFill>
                <a:ea typeface="Hakgyoansim Chulseokbu TTF B"/>
              </a:rPr>
              <a:t>원</a:t>
            </a:r>
            <a:r>
              <a:rPr lang="en-US" sz="1500" b="true" i="false" u="none" strike="noStrike">
                <a:solidFill>
                  <a:srgbClr val="FC5230"/>
                </a:solidFill>
                <a:latin typeface="Hakgyoansim Chulseokbu TTF B"/>
              </a:rPr>
              <a:t>                           </a:t>
            </a:r>
          </a:p>
        </p:txBody>
      </p:sp>
      <p:grpSp>
        <p:nvGrpSpPr>
          <p:cNvPr name="Group 70" id="7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5905500" y="1612900"/>
            <a:ext cx="673100" cy="673100"/>
          </a:xfrm>
          <a:prstGeom prst="rect">
            <a:avLst/>
          </a:prstGeom>
        </p:spPr>
      </p:pic>
      <p:sp>
        <p:nvSpPr>
          <p:cNvPr name="TextBox 72" id="72"/>
          <p:cNvSpPr txBox="true"/>
          <p:nvPr/>
        </p:nvSpPr>
        <p:spPr>
          <a:xfrm rot="0">
            <a:off x="6388100" y="1778000"/>
            <a:ext cx="876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Hakgyoansim Chulseokbu TTF B"/>
              </a:rPr>
              <a:t>이전</a:t>
            </a:r>
          </a:p>
        </p:txBody>
      </p:sp>
      <p:pic>
        <p:nvPicPr>
          <p:cNvPr name="Picture 73" id="7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5588000" y="8331200"/>
            <a:ext cx="4597400" cy="16002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4114800" y="7150100"/>
            <a:ext cx="2032000" cy="1384300"/>
          </a:xfrm>
          <a:prstGeom prst="rect">
            <a:avLst/>
          </a:prstGeom>
          <a:effectLst>
            <a:outerShdw dir="2700000" dist="127609" blurRad="19033">
              <a:srgbClr val="000000">
                <a:alpha val="50000"/>
              </a:srgbClr>
            </a:outerShdw>
          </a:effectLst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84500" y="2959100"/>
            <a:ext cx="2070100" cy="61722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5943600" y="8686800"/>
            <a:ext cx="3860800" cy="952500"/>
          </a:xfrm>
          <a:prstGeom prst="rect">
            <a:avLst/>
          </a:prstGeom>
        </p:spPr>
      </p:pic>
      <p:sp>
        <p:nvSpPr>
          <p:cNvPr name="TextBox 77" id="77"/>
          <p:cNvSpPr txBox="true"/>
          <p:nvPr/>
        </p:nvSpPr>
        <p:spPr>
          <a:xfrm rot="0">
            <a:off x="-76200" y="6769100"/>
            <a:ext cx="5816600" cy="825500"/>
          </a:xfrm>
          <a:prstGeom prst="rect">
            <a:avLst/>
          </a:prstGeom>
          <a:effectLst>
            <a:outerShdw dir="2700000" dist="29552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최종</a:t>
            </a: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음료</a:t>
            </a: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및</a:t>
            </a: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가격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키오스크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HMI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08600" y="1219200"/>
            <a:ext cx="8102600" cy="13589000"/>
          </a:xfrm>
          <a:prstGeom prst="rect">
            <a:avLst/>
          </a:prstGeom>
          <a:effectLst>
            <a:outerShdw dir="0" dist="561343" blurRad="654764">
              <a:srgbClr val="000000">
                <a:alpha val="25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78500" y="1612900"/>
            <a:ext cx="7188200" cy="157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765800" y="2882900"/>
            <a:ext cx="7188200" cy="6896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765800" y="2844800"/>
            <a:ext cx="7213600" cy="6934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861800" y="1676400"/>
            <a:ext cx="457200" cy="330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931400" y="1409700"/>
            <a:ext cx="4622800" cy="2133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997700" y="3302000"/>
            <a:ext cx="1612900" cy="1968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26600" y="2997200"/>
            <a:ext cx="2565400" cy="2565400"/>
          </a:xfrm>
          <a:prstGeom prst="rect">
            <a:avLst/>
          </a:prstGeom>
          <a:effectLst>
            <a:outerShdw dir="2700000" dist="237187" blurRad="65755">
              <a:srgbClr val="000000">
                <a:alpha val="50000"/>
              </a:srgbClr>
            </a:outerShdw>
          </a:effectLst>
        </p:spPr>
      </p:pic>
      <p:sp>
        <p:nvSpPr>
          <p:cNvPr name="TextBox 27" id="27"/>
          <p:cNvSpPr txBox="true"/>
          <p:nvPr/>
        </p:nvSpPr>
        <p:spPr>
          <a:xfrm rot="0">
            <a:off x="6642100" y="5588000"/>
            <a:ext cx="5283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100">
                <a:solidFill>
                  <a:srgbClr val="FFFFFF"/>
                </a:solidFill>
                <a:ea typeface="Hakgyoansim Chulseokbu TTF B"/>
              </a:rPr>
              <a:t>카드를</a:t>
            </a:r>
            <a:r>
              <a:rPr lang="en-US" sz="3900" b="false" i="false" u="none" strike="noStrike" spc="-100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3900" b="false" i="false" u="none" strike="noStrike" spc="-100">
                <a:solidFill>
                  <a:srgbClr val="FFFFFF"/>
                </a:solidFill>
                <a:ea typeface="Hakgyoansim Chulseokbu TTF B"/>
              </a:rPr>
              <a:t>삽입하고</a:t>
            </a:r>
          </a:p>
          <a:p>
            <a:pPr algn="ctr" lvl="0">
              <a:lnSpc>
                <a:spcPct val="99600"/>
              </a:lnSpc>
            </a:pPr>
            <a:r>
              <a:rPr lang="en-US" sz="3900" b="false" i="false" u="none" strike="noStrike" spc="-100">
                <a:solidFill>
                  <a:srgbClr val="FFFFFF"/>
                </a:solidFill>
                <a:latin typeface="Hakgyoansim Chulseokbu TTF B"/>
              </a:rPr>
              <a:t> </a:t>
            </a:r>
            <a:r>
              <a:rPr lang="ko-KR" sz="3900" b="false" i="false" u="none" strike="noStrike" spc="-100">
                <a:solidFill>
                  <a:srgbClr val="FFFFFF"/>
                </a:solidFill>
                <a:ea typeface="Hakgyoansim Chulseokbu TTF B"/>
              </a:rPr>
              <a:t>결제버튼을</a:t>
            </a:r>
            <a:r>
              <a:rPr lang="en-US" sz="3900" b="false" i="false" u="none" strike="noStrike" spc="-100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3900" b="false" i="false" u="none" strike="noStrike" spc="-100">
                <a:solidFill>
                  <a:srgbClr val="FFFFFF"/>
                </a:solidFill>
                <a:ea typeface="Hakgyoansim Chulseokbu TTF B"/>
              </a:rPr>
              <a:t>눌러주세요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23100" y="8572500"/>
            <a:ext cx="45212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결제가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 </a:t>
            </a: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완료될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 </a:t>
            </a: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때까지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카드를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 </a:t>
            </a: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제거하지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 </a:t>
            </a: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마세요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23100" y="2540000"/>
            <a:ext cx="4521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C5230"/>
                </a:solidFill>
                <a:ea typeface="Hakgyoansim Chulseokbu TTF B"/>
              </a:rPr>
              <a:t>총</a:t>
            </a:r>
            <a:r>
              <a:rPr lang="en-US" sz="2400" b="false" i="false" u="none" strike="noStrike">
                <a:solidFill>
                  <a:srgbClr val="FC5230"/>
                </a:solidFill>
                <a:latin typeface="Hakgyoansim Chulseokbu TTF B"/>
              </a:rPr>
              <a:t> 1,500</a:t>
            </a:r>
            <a:r>
              <a:rPr lang="ko-KR" sz="2400" b="false" i="false" u="none" strike="noStrike">
                <a:solidFill>
                  <a:srgbClr val="FC5230"/>
                </a:solidFill>
                <a:ea typeface="Hakgyoansim Chulseokbu TTF B"/>
              </a:rPr>
              <a:t>원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05500" y="1612900"/>
            <a:ext cx="673100" cy="6731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6388100" y="1778000"/>
            <a:ext cx="876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Hakgyoansim Chulseokbu TTF B"/>
              </a:rPr>
              <a:t>이전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801100" y="5232400"/>
            <a:ext cx="977900" cy="4775200"/>
          </a:xfrm>
          <a:prstGeom prst="rect">
            <a:avLst/>
          </a:prstGeom>
          <a:effectLst>
            <a:outerShdw dir="18900000" dist="89897" blurRad="9446">
              <a:srgbClr val="FFFFFF">
                <a:alpha val="50000"/>
              </a:srgbClr>
            </a:outerShdw>
          </a:effectLst>
        </p:spPr>
      </p:pic>
      <p:sp>
        <p:nvSpPr>
          <p:cNvPr name="TextBox 35" id="35"/>
          <p:cNvSpPr txBox="true"/>
          <p:nvPr/>
        </p:nvSpPr>
        <p:spPr>
          <a:xfrm rot="0">
            <a:off x="6667500" y="7251700"/>
            <a:ext cx="53848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900" b="false" i="false" u="none" strike="noStrike" spc="-100">
                <a:solidFill>
                  <a:srgbClr val="FFFFFF"/>
                </a:solidFill>
                <a:ea typeface="Hakgyoansim Chulseokbu TTF B"/>
              </a:rPr>
              <a:t>결제</a:t>
            </a:r>
            <a:r>
              <a:rPr lang="en-US" sz="3900" b="false" i="false" u="none" strike="noStrike" spc="-100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3900" b="false" i="false" u="none" strike="noStrike" spc="-100">
                <a:solidFill>
                  <a:srgbClr val="FFFFFF"/>
                </a:solidFill>
                <a:ea typeface="Hakgyoansim Chulseokbu TTF B"/>
              </a:rPr>
              <a:t>버튼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76200" y="5689600"/>
            <a:ext cx="5816600" cy="825500"/>
          </a:xfrm>
          <a:prstGeom prst="rect">
            <a:avLst/>
          </a:prstGeom>
          <a:effectLst>
            <a:outerShdw dir="2700000" dist="29552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 </a:t>
            </a: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비트스위치</a:t>
            </a: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 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417300" y="6057900"/>
            <a:ext cx="2336800" cy="1384300"/>
          </a:xfrm>
          <a:prstGeom prst="rect">
            <a:avLst/>
          </a:prstGeom>
          <a:effectLst>
            <a:outerShdw dir="2700000" dist="127609" blurRad="19033">
              <a:srgbClr val="000000">
                <a:alpha val="50000"/>
              </a:srgbClr>
            </a:outerShdw>
          </a:effectLst>
        </p:spPr>
      </p:pic>
      <p:sp>
        <p:nvSpPr>
          <p:cNvPr name="TextBox 38" id="38"/>
          <p:cNvSpPr txBox="true"/>
          <p:nvPr/>
        </p:nvSpPr>
        <p:spPr>
          <a:xfrm rot="0">
            <a:off x="0" y="4648200"/>
            <a:ext cx="5816600" cy="1701800"/>
          </a:xfrm>
          <a:prstGeom prst="rect">
            <a:avLst/>
          </a:prstGeom>
          <a:effectLst>
            <a:outerShdw dir="2700000" dist="29552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PLC</a:t>
            </a: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로</a:t>
            </a: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레시피</a:t>
            </a: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122839"/>
              </a:lnSpc>
            </a:pP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데이터</a:t>
            </a:r>
            <a:r>
              <a:rPr lang="en-US" sz="47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700" b="false" i="false" u="none" strike="noStrike" spc="-200">
                <a:solidFill>
                  <a:srgbClr val="19355D"/>
                </a:solidFill>
                <a:ea typeface="Gmarket Sans Bold"/>
              </a:rPr>
              <a:t>전송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키오스크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HMI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08600" y="1219200"/>
            <a:ext cx="8102600" cy="13589000"/>
          </a:xfrm>
          <a:prstGeom prst="rect">
            <a:avLst/>
          </a:prstGeom>
          <a:effectLst>
            <a:outerShdw dir="0" dist="561343" blurRad="654764">
              <a:srgbClr val="000000">
                <a:alpha val="25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78500" y="1612900"/>
            <a:ext cx="7188200" cy="1574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765800" y="2882900"/>
            <a:ext cx="7188200" cy="6896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765800" y="2844800"/>
            <a:ext cx="7213600" cy="6934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146800" y="1892300"/>
            <a:ext cx="1866900" cy="622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29700" y="8445500"/>
            <a:ext cx="660400" cy="469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223000" y="8051800"/>
            <a:ext cx="6794500" cy="31623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77000" y="1485900"/>
            <a:ext cx="5969000" cy="59690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7010400" y="6261100"/>
            <a:ext cx="45593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100" b="false" i="false" u="none" strike="noStrike" spc="-100">
                <a:solidFill>
                  <a:srgbClr val="FFFFFF"/>
                </a:solidFill>
                <a:latin typeface="Hakgyoansim Chulseokbu TTF B"/>
              </a:rPr>
              <a:t> </a:t>
            </a:r>
            <a:r>
              <a:rPr lang="ko-KR" sz="4100" b="false" i="false" u="none" strike="noStrike" spc="-100">
                <a:solidFill>
                  <a:srgbClr val="FFFFFF"/>
                </a:solidFill>
                <a:ea typeface="Hakgyoansim Chulseokbu TTF B"/>
              </a:rPr>
              <a:t>번호</a:t>
            </a:r>
            <a:r>
              <a:rPr lang="en-US" sz="4100" b="false" i="false" u="none" strike="noStrike" spc="-100">
                <a:solidFill>
                  <a:srgbClr val="FFFFFF"/>
                </a:solidFill>
                <a:latin typeface="Hakgyoansim Chulseokbu TTF B"/>
              </a:rPr>
              <a:t> 1</a:t>
            </a:r>
            <a:r>
              <a:rPr lang="ko-KR" sz="4100" b="false" i="false" u="none" strike="noStrike" spc="-100">
                <a:solidFill>
                  <a:srgbClr val="FFFFFF"/>
                </a:solidFill>
                <a:ea typeface="Hakgyoansim Chulseokbu TTF B"/>
              </a:rPr>
              <a:t>번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00900" y="7188200"/>
            <a:ext cx="45212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커피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 </a:t>
            </a: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창린스를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이용해주셔서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 </a:t>
            </a: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감사합니다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00900" y="7188200"/>
            <a:ext cx="45212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커피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 </a:t>
            </a: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창린스를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이용해주셔서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 </a:t>
            </a:r>
            <a:r>
              <a:rPr lang="ko-KR" sz="2400" b="false" i="false" u="none" strike="noStrike">
                <a:solidFill>
                  <a:srgbClr val="E6E6E6"/>
                </a:solidFill>
                <a:ea typeface="Hakgyoansim Chulseokbu TTF B"/>
              </a:rPr>
              <a:t>감사합니다</a:t>
            </a:r>
            <a:r>
              <a:rPr lang="en-US" sz="2400" b="false" i="false" u="none" strike="noStrike">
                <a:solidFill>
                  <a:srgbClr val="E6E6E6"/>
                </a:solidFill>
                <a:latin typeface="Hakgyoansim Chulseokbu TTF B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키오스크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HMI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11400" y="1955800"/>
            <a:ext cx="13436600" cy="7543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892300" y="1092200"/>
            <a:ext cx="14503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커피</a:t>
            </a:r>
            <a:r>
              <a:rPr lang="en-US" sz="37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기계</a:t>
            </a:r>
            <a:r>
              <a:rPr lang="en-US" sz="37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기본</a:t>
            </a:r>
            <a:r>
              <a:rPr lang="en-US" sz="37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구조도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커피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제조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34900" y="9385300"/>
            <a:ext cx="516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Light"/>
              </a:rPr>
              <a:t> :PLC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Light"/>
              </a:rPr>
              <a:t>활용한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Light"/>
              </a:rPr>
              <a:t>커피자판기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Light"/>
              </a:rPr>
              <a:t>참고모델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Light"/>
              </a:rPr>
              <a:t>  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Light"/>
              </a:rPr>
              <a:t>Choi, In-Seok, et al. PLC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Light"/>
              </a:rPr>
              <a:t>이용한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Light"/>
              </a:rPr>
              <a:t>커피자판기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Light"/>
              </a:rPr>
              <a:t>제작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Light"/>
              </a:rPr>
              <a:t>. 2006, pp. 942-953.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444500" y="3606800"/>
            <a:ext cx="3454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97000"/>
          </a:blip>
          <a:stretch>
            <a:fillRect/>
          </a:stretch>
        </p:blipFill>
        <p:spPr>
          <a:xfrm rot="5400000">
            <a:off x="1257300" y="5511800"/>
            <a:ext cx="508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>
            <a:alphaModFix amt="97000"/>
          </a:blip>
          <a:stretch>
            <a:fillRect/>
          </a:stretch>
        </p:blipFill>
        <p:spPr>
          <a:xfrm rot="5400000">
            <a:off x="1257300" y="5702300"/>
            <a:ext cx="508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97000"/>
          </a:blip>
          <a:stretch>
            <a:fillRect/>
          </a:stretch>
        </p:blipFill>
        <p:spPr>
          <a:xfrm rot="5400000">
            <a:off x="520700" y="6667500"/>
            <a:ext cx="15240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6604000" y="2222500"/>
            <a:ext cx="2806700" cy="12420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648200" y="914400"/>
            <a:ext cx="9550400" cy="7962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60000">
            <a:off x="4660900" y="8661400"/>
            <a:ext cx="9537700" cy="1028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0" y="1574800"/>
            <a:ext cx="2070100" cy="6172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718300" y="1155700"/>
            <a:ext cx="7150100" cy="2514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커피제조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리필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HMI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216400" y="939800"/>
            <a:ext cx="2070100" cy="890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257800" y="2197100"/>
            <a:ext cx="1447800" cy="1028700"/>
          </a:xfrm>
          <a:prstGeom prst="rect">
            <a:avLst/>
          </a:prstGeom>
          <a:effectLst>
            <a:outerShdw dir="2700000" dist="94466" blurRad="10430">
              <a:srgbClr val="000000">
                <a:alpha val="50000"/>
              </a:srgbClr>
            </a:outerShdw>
          </a:effectLst>
        </p:spPr>
      </p:pic>
      <p:sp>
        <p:nvSpPr>
          <p:cNvPr name="TextBox 26" id="26"/>
          <p:cNvSpPr txBox="true"/>
          <p:nvPr/>
        </p:nvSpPr>
        <p:spPr>
          <a:xfrm rot="0">
            <a:off x="914400" y="1917700"/>
            <a:ext cx="5003800" cy="7112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재고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리필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부분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718300" y="3873500"/>
            <a:ext cx="7150100" cy="5956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295900" y="5829300"/>
            <a:ext cx="1447800" cy="1028700"/>
          </a:xfrm>
          <a:prstGeom prst="rect">
            <a:avLst/>
          </a:prstGeom>
          <a:effectLst>
            <a:outerShdw dir="2700000" dist="94466" blurRad="10430">
              <a:srgbClr val="000000">
                <a:alpha val="50000"/>
              </a:srgbClr>
            </a:outerShdw>
          </a:effectLst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067800" y="7442200"/>
            <a:ext cx="647700" cy="1244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740900" y="7366000"/>
            <a:ext cx="1778000" cy="14224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244600" y="5613400"/>
            <a:ext cx="5003800" cy="7112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커피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제조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572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0" y="1574800"/>
            <a:ext cx="2070100" cy="6172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667500" y="152400"/>
            <a:ext cx="4953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커피제조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  HMI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16400" y="939800"/>
            <a:ext cx="2070100" cy="890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6800" y="977900"/>
            <a:ext cx="9118600" cy="8851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47900" y="6248400"/>
            <a:ext cx="800100" cy="800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62100" y="5219700"/>
            <a:ext cx="800100" cy="800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41500" y="1549400"/>
            <a:ext cx="800100" cy="800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933700" y="1587500"/>
            <a:ext cx="800100" cy="800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216400" y="1612900"/>
            <a:ext cx="800100" cy="800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422900" y="1612900"/>
            <a:ext cx="800100" cy="800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400800" y="1612900"/>
            <a:ext cx="800100" cy="800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>
            <a:alphaModFix amt="28000"/>
          </a:blip>
          <a:stretch>
            <a:fillRect/>
          </a:stretch>
        </p:blipFill>
        <p:spPr>
          <a:xfrm rot="0">
            <a:off x="4787900" y="4457700"/>
            <a:ext cx="2717800" cy="482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>
            <a:alphaModFix amt="28000"/>
          </a:blip>
          <a:stretch>
            <a:fillRect/>
          </a:stretch>
        </p:blipFill>
        <p:spPr>
          <a:xfrm rot="0">
            <a:off x="4838700" y="4902200"/>
            <a:ext cx="2717800" cy="584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016500" y="4064000"/>
            <a:ext cx="800100" cy="800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794500" y="4826000"/>
            <a:ext cx="800100" cy="800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381500" y="6489700"/>
            <a:ext cx="889000" cy="1714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435600" y="6438900"/>
            <a:ext cx="2336800" cy="19304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934700" y="1168400"/>
            <a:ext cx="5435600" cy="840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en-US" sz="3900" b="false" i="false" u="none" strike="noStrike">
                <a:solidFill>
                  <a:srgbClr val="19355D"/>
                </a:solidFill>
                <a:latin typeface="Gmarket Sans Bold"/>
              </a:rPr>
              <a:t>1. </a:t>
            </a:r>
            <a:r>
              <a:rPr lang="ko-KR" sz="3900" b="false" i="false" u="none" strike="noStrike">
                <a:solidFill>
                  <a:srgbClr val="19355D"/>
                </a:solidFill>
                <a:ea typeface="Gmarket Sans Bold"/>
              </a:rPr>
              <a:t>컵</a:t>
            </a:r>
          </a:p>
          <a:p>
            <a:pPr algn="l" lvl="0">
              <a:lnSpc>
                <a:spcPct val="143590"/>
              </a:lnSpc>
            </a:pPr>
            <a:r>
              <a:rPr lang="en-US" sz="3900" b="false" i="false" u="none" strike="noStrike">
                <a:solidFill>
                  <a:srgbClr val="19355D"/>
                </a:solidFill>
                <a:latin typeface="Gmarket Sans Bold"/>
              </a:rPr>
              <a:t>2. </a:t>
            </a:r>
            <a:r>
              <a:rPr lang="ko-KR" sz="3900" b="false" i="false" u="none" strike="noStrike">
                <a:solidFill>
                  <a:srgbClr val="19355D"/>
                </a:solidFill>
                <a:ea typeface="Gmarket Sans Bold"/>
              </a:rPr>
              <a:t>얼음</a:t>
            </a:r>
          </a:p>
          <a:p>
            <a:pPr algn="l" lvl="0">
              <a:lnSpc>
                <a:spcPct val="143590"/>
              </a:lnSpc>
            </a:pPr>
            <a:r>
              <a:rPr lang="en-US" sz="3900" b="false" i="false" u="none" strike="noStrike">
                <a:solidFill>
                  <a:srgbClr val="19355D"/>
                </a:solidFill>
                <a:latin typeface="Gmarket Sans Bold"/>
              </a:rPr>
              <a:t>3. </a:t>
            </a:r>
            <a:r>
              <a:rPr lang="ko-KR" sz="3900" b="false" i="false" u="none" strike="noStrike">
                <a:solidFill>
                  <a:srgbClr val="19355D"/>
                </a:solidFill>
                <a:ea typeface="Gmarket Sans Bold"/>
              </a:rPr>
              <a:t>카페시럽</a:t>
            </a:r>
          </a:p>
          <a:p>
            <a:pPr algn="l" lvl="0">
              <a:lnSpc>
                <a:spcPct val="143590"/>
              </a:lnSpc>
            </a:pPr>
            <a:r>
              <a:rPr lang="en-US" sz="3900" b="false" i="false" u="none" strike="noStrike">
                <a:solidFill>
                  <a:srgbClr val="19355D"/>
                </a:solidFill>
                <a:latin typeface="Gmarket Sans Bold"/>
              </a:rPr>
              <a:t>4. </a:t>
            </a:r>
            <a:r>
              <a:rPr lang="ko-KR" sz="3900" b="false" i="false" u="none" strike="noStrike">
                <a:solidFill>
                  <a:srgbClr val="19355D"/>
                </a:solidFill>
                <a:ea typeface="Gmarket Sans Bold"/>
              </a:rPr>
              <a:t>물</a:t>
            </a:r>
          </a:p>
          <a:p>
            <a:pPr algn="l" lvl="0">
              <a:lnSpc>
                <a:spcPct val="143590"/>
              </a:lnSpc>
            </a:pPr>
            <a:r>
              <a:rPr lang="en-US" sz="3900" b="false" i="false" u="none" strike="noStrike">
                <a:solidFill>
                  <a:srgbClr val="19355D"/>
                </a:solidFill>
                <a:latin typeface="Gmarket Sans Bold"/>
              </a:rPr>
              <a:t>5. </a:t>
            </a:r>
            <a:r>
              <a:rPr lang="ko-KR" sz="3900" b="false" i="false" u="none" strike="noStrike">
                <a:solidFill>
                  <a:srgbClr val="19355D"/>
                </a:solidFill>
                <a:ea typeface="Gmarket Sans Bold"/>
              </a:rPr>
              <a:t>우유</a:t>
            </a:r>
          </a:p>
          <a:p>
            <a:pPr algn="l" lvl="0">
              <a:lnSpc>
                <a:spcPct val="143590"/>
              </a:lnSpc>
            </a:pPr>
            <a:r>
              <a:rPr lang="en-US" sz="3900" b="false" i="false" u="none" strike="noStrike">
                <a:solidFill>
                  <a:srgbClr val="19355D"/>
                </a:solidFill>
                <a:latin typeface="Gmarket Sans Bold"/>
              </a:rPr>
              <a:t>6. </a:t>
            </a:r>
            <a:r>
              <a:rPr lang="ko-KR" sz="3900" b="false" i="false" u="none" strike="noStrike">
                <a:solidFill>
                  <a:srgbClr val="19355D"/>
                </a:solidFill>
                <a:ea typeface="Gmarket Sans Bold"/>
              </a:rPr>
              <a:t>커피</a:t>
            </a:r>
          </a:p>
          <a:p>
            <a:pPr algn="l" lvl="0">
              <a:lnSpc>
                <a:spcPct val="143590"/>
              </a:lnSpc>
            </a:pPr>
            <a:r>
              <a:rPr lang="en-US" sz="3900" b="false" i="false" u="none" strike="noStrike">
                <a:solidFill>
                  <a:srgbClr val="19355D"/>
                </a:solidFill>
                <a:latin typeface="Gmarket Sans Bold"/>
              </a:rPr>
              <a:t>7. </a:t>
            </a:r>
            <a:r>
              <a:rPr lang="ko-KR" sz="3900" b="false" i="false" u="none" strike="noStrike">
                <a:solidFill>
                  <a:srgbClr val="19355D"/>
                </a:solidFill>
                <a:ea typeface="Gmarket Sans Bold"/>
              </a:rPr>
              <a:t>초코시럽</a:t>
            </a:r>
          </a:p>
          <a:p>
            <a:pPr algn="l" lvl="0">
              <a:lnSpc>
                <a:spcPct val="143590"/>
              </a:lnSpc>
            </a:pPr>
            <a:r>
              <a:rPr lang="en-US" sz="3900" b="false" i="false" u="none" strike="noStrike">
                <a:solidFill>
                  <a:srgbClr val="19355D"/>
                </a:solidFill>
                <a:latin typeface="Gmarket Sans Bold"/>
              </a:rPr>
              <a:t>8. </a:t>
            </a:r>
            <a:r>
              <a:rPr lang="ko-KR" sz="3900" b="false" i="false" u="none" strike="noStrike">
                <a:solidFill>
                  <a:srgbClr val="19355D"/>
                </a:solidFill>
                <a:ea typeface="Gmarket Sans Bold"/>
              </a:rPr>
              <a:t>압력탱크</a:t>
            </a:r>
          </a:p>
          <a:p>
            <a:pPr algn="l" lvl="0">
              <a:lnSpc>
                <a:spcPct val="143590"/>
              </a:lnSpc>
            </a:pPr>
            <a:r>
              <a:rPr lang="en-US" sz="3900" b="false" i="false" u="none" strike="noStrike">
                <a:solidFill>
                  <a:srgbClr val="19355D"/>
                </a:solidFill>
                <a:latin typeface="Gmarket Sans Bold"/>
              </a:rPr>
              <a:t>9. </a:t>
            </a:r>
            <a:r>
              <a:rPr lang="ko-KR" sz="3900" b="false" i="false" u="none" strike="noStrike">
                <a:solidFill>
                  <a:srgbClr val="19355D"/>
                </a:solidFill>
                <a:ea typeface="Gmarket Sans Bold"/>
              </a:rPr>
              <a:t>열교환기</a:t>
            </a:r>
            <a:r>
              <a:rPr lang="en-US" sz="3900" b="false" i="false" u="none" strike="noStrike">
                <a:solidFill>
                  <a:srgbClr val="19355D"/>
                </a:solidFill>
                <a:latin typeface="Gmarket Sans Bold"/>
              </a:rPr>
              <a:t> &amp; </a:t>
            </a:r>
            <a:r>
              <a:rPr lang="ko-KR" sz="3900" b="false" i="false" u="none" strike="noStrike">
                <a:solidFill>
                  <a:srgbClr val="19355D"/>
                </a:solidFill>
                <a:ea typeface="Gmarket Sans Bold"/>
              </a:rPr>
              <a:t>히터</a:t>
            </a:r>
          </a:p>
          <a:p>
            <a:pPr algn="l" lvl="0">
              <a:lnSpc>
                <a:spcPct val="143590"/>
              </a:lnSpc>
            </a:pPr>
            <a:r>
              <a:rPr lang="en-US" sz="3900" b="false" i="false" u="none" strike="noStrike">
                <a:solidFill>
                  <a:srgbClr val="19355D"/>
                </a:solidFill>
                <a:latin typeface="Gmarket Sans Bold"/>
              </a:rPr>
              <a:t>10. </a:t>
            </a:r>
            <a:r>
              <a:rPr lang="ko-KR" sz="3900" b="false" i="false" u="none" strike="noStrike">
                <a:solidFill>
                  <a:srgbClr val="19355D"/>
                </a:solidFill>
                <a:ea typeface="Gmarket Sans Bold"/>
              </a:rPr>
              <a:t>실링기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152900" y="6235700"/>
            <a:ext cx="800100" cy="800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45100" y="6223000"/>
            <a:ext cx="800100" cy="800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448300" y="6413500"/>
            <a:ext cx="355600" cy="419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435600" y="6413500"/>
            <a:ext cx="215900" cy="419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5613400" y="6438900"/>
            <a:ext cx="2667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781800" y="152400"/>
            <a:ext cx="4711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기술스택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INTRO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082800"/>
            <a:ext cx="7683500" cy="306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86100" y="1778000"/>
            <a:ext cx="3810000" cy="622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114800" y="1816100"/>
            <a:ext cx="1943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900" b="true" i="false" u="none" strike="noStrike" spc="100">
                <a:solidFill>
                  <a:srgbClr val="000000"/>
                </a:solidFill>
                <a:latin typeface="Pretendard Bold"/>
              </a:rPr>
              <a:t>Hardware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3500" y="876300"/>
            <a:ext cx="7975600" cy="5232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2082800"/>
            <a:ext cx="7683500" cy="3060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88700" y="1778000"/>
            <a:ext cx="3810000" cy="622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217400" y="1816100"/>
            <a:ext cx="1943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2900" b="true" i="false" u="none" strike="noStrike" spc="100">
                <a:solidFill>
                  <a:srgbClr val="000000"/>
                </a:solidFill>
                <a:latin typeface="Pretendard Bold"/>
              </a:rPr>
              <a:t>Software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5765800"/>
            <a:ext cx="7683500" cy="3060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88700" y="5461000"/>
            <a:ext cx="3810000" cy="622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877800" y="5499100"/>
            <a:ext cx="8382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900" b="true" i="false" u="none" strike="noStrike" spc="100">
                <a:solidFill>
                  <a:srgbClr val="000000"/>
                </a:solidFill>
                <a:ea typeface="Pretendard Bold"/>
              </a:rPr>
              <a:t>협업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5765800"/>
            <a:ext cx="7683500" cy="3060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86100" y="5461000"/>
            <a:ext cx="3810000" cy="622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72600" y="6362700"/>
            <a:ext cx="3073400" cy="1828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58700" y="6477000"/>
            <a:ext cx="1612900" cy="1638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757400" y="6477000"/>
            <a:ext cx="1638300" cy="1638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594100" y="5524500"/>
            <a:ext cx="3086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2900" b="false" i="false" u="none" strike="noStrike" spc="100">
                <a:solidFill>
                  <a:srgbClr val="000000"/>
                </a:solidFill>
                <a:ea typeface="Pretendard Bold"/>
              </a:rPr>
              <a:t>언어</a:t>
            </a:r>
            <a:r>
              <a:rPr lang="en-US" sz="29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false" i="false" u="none" strike="noStrike" spc="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9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false" i="false" u="none" strike="noStrike" spc="100">
                <a:solidFill>
                  <a:srgbClr val="000000"/>
                </a:solidFill>
                <a:ea typeface="Pretendard Bold"/>
              </a:rPr>
              <a:t>라이브러리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0" y="1155700"/>
            <a:ext cx="7480300" cy="4800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438400" y="5537200"/>
            <a:ext cx="5435600" cy="5727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1003300" y="41275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698500" y="60325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698500" y="6223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-38100" y="71882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849600" y="51943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551400" y="70993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551400" y="73025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14800" y="82550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684500" y="2159000"/>
            <a:ext cx="2070100" cy="7200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 rot="0">
            <a:off x="685800" y="2667000"/>
            <a:ext cx="10871200" cy="2006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54600" y="2400300"/>
            <a:ext cx="3035300" cy="2146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75700" y="2654300"/>
            <a:ext cx="2806700" cy="2032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292600" y="3429000"/>
            <a:ext cx="736600" cy="495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178800" y="3429000"/>
            <a:ext cx="736600" cy="495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11200" y="2654300"/>
            <a:ext cx="3225800" cy="17653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커피제조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3100" y="1955800"/>
            <a:ext cx="3670300" cy="1168400"/>
          </a:xfrm>
          <a:prstGeom prst="rect">
            <a:avLst/>
          </a:prstGeom>
          <a:effectLst>
            <a:outerShdw dir="2700000" dist="2032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200" b="true" i="false" u="none" strike="noStrike">
                <a:solidFill>
                  <a:srgbClr val="19355D"/>
                </a:solidFill>
                <a:ea typeface="Gmarket Sans Bold"/>
              </a:rPr>
              <a:t>아메리카노</a:t>
            </a:r>
            <a:r>
              <a:rPr lang="en-US" sz="3200" b="true" i="false" u="none" strike="noStrike">
                <a:solidFill>
                  <a:srgbClr val="19355D"/>
                </a:solidFill>
                <a:latin typeface="Gmarket Sans Bold"/>
              </a:rPr>
              <a:t> (ICE)</a:t>
            </a:r>
          </a:p>
          <a:p>
            <a:pPr algn="ctr" lvl="0">
              <a:lnSpc>
                <a:spcPct val="122839"/>
              </a:lnSpc>
            </a:pPr>
            <a:r>
              <a:rPr lang="en-US" sz="3200" b="false" i="false" u="none" strike="noStrike">
                <a:solidFill>
                  <a:srgbClr val="19355D"/>
                </a:solidFill>
                <a:latin typeface="Gmarket Sans Bold"/>
              </a:rPr>
              <a:t/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7">
            <a:alphaModFix amt="54000"/>
          </a:blip>
          <a:stretch>
            <a:fillRect/>
          </a:stretch>
        </p:blipFill>
        <p:spPr>
          <a:xfrm rot="0">
            <a:off x="11823700" y="2667000"/>
            <a:ext cx="5613400" cy="2006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643100" y="2641600"/>
            <a:ext cx="2806700" cy="2032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058900" y="3416300"/>
            <a:ext cx="736600" cy="495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179300" y="2794000"/>
            <a:ext cx="1663700" cy="17526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1747500" y="1955800"/>
            <a:ext cx="3822700" cy="1168400"/>
          </a:xfrm>
          <a:prstGeom prst="rect">
            <a:avLst/>
          </a:prstGeom>
          <a:effectLst>
            <a:outerShdw dir="2700000" dist="2032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200" b="true" i="false" u="none" strike="noStrike">
                <a:solidFill>
                  <a:srgbClr val="19355D"/>
                </a:solidFill>
                <a:ea typeface="Gmarket Sans Bold"/>
              </a:rPr>
              <a:t>아메리카노</a:t>
            </a:r>
            <a:r>
              <a:rPr lang="en-US" sz="3200" b="true" i="false" u="none" strike="noStrike">
                <a:solidFill>
                  <a:srgbClr val="19355D"/>
                </a:solidFill>
                <a:latin typeface="Gmarket Sans Bold"/>
              </a:rPr>
              <a:t> (HOT)</a:t>
            </a:r>
          </a:p>
          <a:p>
            <a:pPr algn="ctr" lvl="0">
              <a:lnSpc>
                <a:spcPct val="122839"/>
              </a:lnSpc>
            </a:pPr>
            <a:r>
              <a:rPr lang="en-US" sz="3200" b="false" i="false" u="none" strike="noStrike">
                <a:solidFill>
                  <a:srgbClr val="19355D"/>
                </a:solidFill>
                <a:latin typeface="Gmarket Sans Bold"/>
              </a:rPr>
              <a:t/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 rot="0">
            <a:off x="698500" y="5638800"/>
            <a:ext cx="10871200" cy="2006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75700" y="5626100"/>
            <a:ext cx="2806700" cy="2032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305300" y="6400800"/>
            <a:ext cx="736600" cy="495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191500" y="6400800"/>
            <a:ext cx="736600" cy="495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23900" y="5626100"/>
            <a:ext cx="3225800" cy="17653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698500" y="4838700"/>
            <a:ext cx="3289300" cy="1168400"/>
          </a:xfrm>
          <a:prstGeom prst="rect">
            <a:avLst/>
          </a:prstGeom>
          <a:effectLst>
            <a:outerShdw dir="2700000" dist="2032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200" b="true" i="false" u="none" strike="noStrike">
                <a:solidFill>
                  <a:srgbClr val="19355D"/>
                </a:solidFill>
                <a:ea typeface="Gmarket Sans Bold"/>
              </a:rPr>
              <a:t>카페라떼</a:t>
            </a:r>
            <a:r>
              <a:rPr lang="en-US" sz="3200" b="true" i="false" u="none" strike="noStrike">
                <a:solidFill>
                  <a:srgbClr val="19355D"/>
                </a:solidFill>
                <a:latin typeface="Gmarket Sans Bold"/>
              </a:rPr>
              <a:t> (ICE)</a:t>
            </a:r>
          </a:p>
          <a:p>
            <a:pPr algn="ctr" lvl="0">
              <a:lnSpc>
                <a:spcPct val="122839"/>
              </a:lnSpc>
            </a:pPr>
            <a:r>
              <a:rPr lang="en-US" sz="3200" b="false" i="false" u="none" strike="noStrike">
                <a:solidFill>
                  <a:srgbClr val="19355D"/>
                </a:solidFill>
                <a:latin typeface="Gmarket Sans Bold"/>
              </a:rPr>
              <a:t/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7">
            <a:alphaModFix amt="54000"/>
          </a:blip>
          <a:stretch>
            <a:fillRect/>
          </a:stretch>
        </p:blipFill>
        <p:spPr>
          <a:xfrm rot="0">
            <a:off x="11811000" y="5664200"/>
            <a:ext cx="5613400" cy="2006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058900" y="6388100"/>
            <a:ext cx="736600" cy="495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192000" y="5765800"/>
            <a:ext cx="1663700" cy="1752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643100" y="5651500"/>
            <a:ext cx="2806700" cy="20320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889500" y="5651500"/>
            <a:ext cx="2971800" cy="18923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1785600" y="4838700"/>
            <a:ext cx="3327400" cy="1168400"/>
          </a:xfrm>
          <a:prstGeom prst="rect">
            <a:avLst/>
          </a:prstGeom>
          <a:effectLst>
            <a:outerShdw dir="2700000" dist="2032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200" b="true" i="false" u="none" strike="noStrike">
                <a:solidFill>
                  <a:srgbClr val="19355D"/>
                </a:solidFill>
                <a:ea typeface="Gmarket Sans Bold"/>
              </a:rPr>
              <a:t>카페라떼</a:t>
            </a:r>
            <a:r>
              <a:rPr lang="en-US" sz="3200" b="true" i="false" u="none" strike="noStrike">
                <a:solidFill>
                  <a:srgbClr val="19355D"/>
                </a:solidFill>
                <a:latin typeface="Gmarket Sans Bold"/>
              </a:rPr>
              <a:t> (HOT)</a:t>
            </a:r>
          </a:p>
          <a:p>
            <a:pPr algn="ctr" lvl="0">
              <a:lnSpc>
                <a:spcPct val="122839"/>
              </a:lnSpc>
            </a:pPr>
            <a:r>
              <a:rPr lang="en-US" sz="3200" b="false" i="false" u="none" strike="noStrike">
                <a:solidFill>
                  <a:srgbClr val="19355D"/>
                </a:solidFill>
                <a:latin typeface="Gmarket Sans Bold"/>
              </a:rPr>
              <a:t/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892300" y="1054100"/>
            <a:ext cx="14503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음료</a:t>
            </a:r>
            <a:r>
              <a:rPr lang="en-US" sz="37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제조</a:t>
            </a:r>
            <a:r>
              <a:rPr lang="en-US" sz="37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과정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968500" y="7899400"/>
            <a:ext cx="145034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달게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옵션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선택시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카페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/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초코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시럽을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음료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제조의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단계에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추가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용량은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무인카페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티타임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a1 c20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제품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참고하여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제작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  <p:sp>
        <p:nvSpPr>
          <p:cNvPr name="TextBox 46" id="46">
            <a:hlinkClick r:id="rId21" tooltip="https://www.kci.go.kr/kciportal/ci/sereArticleSearch/ciSereArtiView.kci?sereArticleSearchBean.artiId=ART002869950&amp;utm_source=chatgpt.com"/>
          </p:cNvPr>
          <p:cNvSpPr txBox="true"/>
          <p:nvPr/>
        </p:nvSpPr>
        <p:spPr>
          <a:xfrm rot="0">
            <a:off x="4864100" y="9436100"/>
            <a:ext cx="16319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서진우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. (2022).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무인카페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정보시스템의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품질특성과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기술적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속성이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고객만족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재이용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의도에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미치는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영향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1300" b="false" i="false" u="sng" strike="noStrike">
                <a:solidFill>
                  <a:srgbClr val="000000"/>
                </a:solidFill>
                <a:ea typeface="Pretendard Light"/>
              </a:rPr>
              <a:t>관광진흥연구</a:t>
            </a:r>
            <a:r>
              <a:rPr lang="en-US" sz="1300" b="false" i="false" u="sng" strike="noStrike">
                <a:solidFill>
                  <a:srgbClr val="000000"/>
                </a:solidFill>
                <a:latin typeface="Pretendard Light"/>
              </a:rPr>
              <a:t>, 10(3), 189-208.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1003300" y="41275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698500" y="60325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698500" y="6223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-38100" y="71882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849600" y="51943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551400" y="70993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551400" y="73025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14800" y="82550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684500" y="2159000"/>
            <a:ext cx="2070100" cy="7200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 rot="0">
            <a:off x="774700" y="2667000"/>
            <a:ext cx="16789400" cy="2006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394200" y="3429000"/>
            <a:ext cx="736600" cy="495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07400" y="3429000"/>
            <a:ext cx="736600" cy="495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855700" y="2794000"/>
            <a:ext cx="3225800" cy="1765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73100" y="1803400"/>
            <a:ext cx="3086100" cy="1168400"/>
          </a:xfrm>
          <a:prstGeom prst="rect">
            <a:avLst/>
          </a:prstGeom>
          <a:effectLst>
            <a:outerShdw dir="2700000" dist="2032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200" b="true" i="false" u="none" strike="noStrike">
                <a:solidFill>
                  <a:srgbClr val="19355D"/>
                </a:solidFill>
                <a:ea typeface="Gmarket Sans Bold"/>
              </a:rPr>
              <a:t>카페모카</a:t>
            </a:r>
            <a:r>
              <a:rPr lang="en-US" sz="3200" b="true" i="false" u="none" strike="noStrike">
                <a:solidFill>
                  <a:srgbClr val="19355D"/>
                </a:solidFill>
                <a:latin typeface="Gmarket Sans Bold"/>
              </a:rPr>
              <a:t> (ICE)</a:t>
            </a:r>
          </a:p>
          <a:p>
            <a:pPr algn="ctr" lvl="0">
              <a:lnSpc>
                <a:spcPct val="122839"/>
              </a:lnSpc>
            </a:pPr>
            <a:r>
              <a:rPr lang="en-US" sz="3200" b="false" i="false" u="none" strike="noStrike">
                <a:solidFill>
                  <a:srgbClr val="19355D"/>
                </a:solidFill>
                <a:latin typeface="Gmarket Sans Bold"/>
              </a:rPr>
              <a:t/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74200" y="2667000"/>
            <a:ext cx="2806700" cy="2032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698500" y="5410200"/>
            <a:ext cx="3289300" cy="1168400"/>
          </a:xfrm>
          <a:prstGeom prst="rect">
            <a:avLst/>
          </a:prstGeom>
          <a:effectLst>
            <a:outerShdw dir="2700000" dist="2032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200" b="true" i="false" u="none" strike="noStrike">
                <a:solidFill>
                  <a:srgbClr val="19355D"/>
                </a:solidFill>
                <a:ea typeface="Gmarket Sans Bold"/>
              </a:rPr>
              <a:t>카페모카</a:t>
            </a:r>
            <a:r>
              <a:rPr lang="en-US" sz="3200" b="true" i="false" u="none" strike="noStrike">
                <a:solidFill>
                  <a:srgbClr val="19355D"/>
                </a:solidFill>
                <a:latin typeface="Gmarket Sans Bold"/>
              </a:rPr>
              <a:t> (HOT)</a:t>
            </a:r>
          </a:p>
          <a:p>
            <a:pPr algn="ctr" lvl="0">
              <a:lnSpc>
                <a:spcPct val="122839"/>
              </a:lnSpc>
            </a:pPr>
            <a:r>
              <a:rPr lang="en-US" sz="3200" b="false" i="false" u="none" strike="noStrike">
                <a:solidFill>
                  <a:srgbClr val="19355D"/>
                </a:solidFill>
                <a:latin typeface="Gmarket Sans Bold"/>
              </a:rPr>
              <a:t/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71400" y="3479800"/>
            <a:ext cx="736600" cy="495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9200" y="2857500"/>
            <a:ext cx="3187700" cy="1689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346700" y="2667000"/>
            <a:ext cx="2971800" cy="1892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>
            <a:alphaModFix amt="54000"/>
          </a:blip>
          <a:stretch>
            <a:fillRect/>
          </a:stretch>
        </p:blipFill>
        <p:spPr>
          <a:xfrm rot="0">
            <a:off x="774700" y="6146800"/>
            <a:ext cx="16738600" cy="2006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94500" y="6959600"/>
            <a:ext cx="736600" cy="495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95000" y="6959600"/>
            <a:ext cx="736600" cy="495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874500" y="6134100"/>
            <a:ext cx="2806700" cy="2032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530600" y="6350000"/>
            <a:ext cx="3187700" cy="1689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153400" y="6146800"/>
            <a:ext cx="1993900" cy="2095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892300" y="1054100"/>
            <a:ext cx="14503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음료</a:t>
            </a:r>
            <a:r>
              <a:rPr lang="en-US" sz="37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제조</a:t>
            </a:r>
            <a:r>
              <a:rPr lang="en-US" sz="37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과정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92300" y="8686800"/>
            <a:ext cx="14503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초코시럽과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우유를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넣은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뒤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,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커피를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추가하기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섞어주기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커피제조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02500" y="1651000"/>
            <a:ext cx="4102100" cy="2514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565400" y="1765300"/>
            <a:ext cx="4445000" cy="642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02600" y="3225800"/>
            <a:ext cx="457200" cy="635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16400" y="8293100"/>
            <a:ext cx="98552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제조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완료된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음료는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레일을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통해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이동하며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실링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기계를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동작하여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실링을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씌움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레일시스템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-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실링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721600" y="3149600"/>
            <a:ext cx="3009900" cy="1016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27900" y="6515100"/>
            <a:ext cx="4064000" cy="469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27900" y="7289800"/>
            <a:ext cx="4064000" cy="876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27900" y="6972300"/>
            <a:ext cx="4064000" cy="330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45900" y="1651000"/>
            <a:ext cx="4102100" cy="2514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33300" y="2578100"/>
            <a:ext cx="457200" cy="635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01500" y="2844800"/>
            <a:ext cx="3086100" cy="1320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315200" y="4432300"/>
            <a:ext cx="4064000" cy="1752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112000" y="1562100"/>
            <a:ext cx="495300" cy="495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7632700" y="6807200"/>
            <a:ext cx="584200" cy="673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315200" y="6172200"/>
            <a:ext cx="4076700" cy="431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10109200" y="6807200"/>
            <a:ext cx="584200" cy="673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077200" y="6223000"/>
            <a:ext cx="457200" cy="635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315200" y="6172200"/>
            <a:ext cx="4076700" cy="406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645900" y="4445000"/>
            <a:ext cx="4102100" cy="3695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684000" y="7010400"/>
            <a:ext cx="4013200" cy="1028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115800" y="6362700"/>
            <a:ext cx="2819400" cy="635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407900" y="6540500"/>
            <a:ext cx="508000" cy="6350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518900" y="1562100"/>
            <a:ext cx="482600" cy="482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7112000" y="4381500"/>
            <a:ext cx="482600" cy="482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518900" y="4356100"/>
            <a:ext cx="4953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25900" y="1892300"/>
            <a:ext cx="3619500" cy="5346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01300" y="2057400"/>
            <a:ext cx="3695700" cy="5219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48600" y="3835400"/>
            <a:ext cx="2260600" cy="1536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16400" y="7950200"/>
            <a:ext cx="98552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실링을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씌운후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레일을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통해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픽업존으로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이동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레일시스템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-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실링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12000" y="5016500"/>
            <a:ext cx="37338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300" b="false" i="false" u="none" strike="noStrike">
                <a:solidFill>
                  <a:srgbClr val="000000"/>
                </a:solidFill>
                <a:ea typeface="Gmarket Sans Bold"/>
              </a:rPr>
              <a:t>실링</a:t>
            </a:r>
            <a:r>
              <a:rPr lang="en-US" sz="43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300" b="false" i="false" u="none" strike="noStrike">
                <a:solidFill>
                  <a:srgbClr val="000000"/>
                </a:solidFill>
                <a:ea typeface="Gmarket Sans Bold"/>
              </a:rPr>
              <a:t>작업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597400" y="1358900"/>
            <a:ext cx="9105900" cy="657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56000" y="2806700"/>
            <a:ext cx="3568700" cy="1041400"/>
          </a:xfrm>
          <a:prstGeom prst="rect">
            <a:avLst/>
          </a:prstGeom>
          <a:effectLst>
            <a:outerShdw dir="2700000" dist="95705" blurRad="10706">
              <a:srgbClr val="000000">
                <a:alpha val="5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99700" y="3683000"/>
            <a:ext cx="3683000" cy="1028700"/>
          </a:xfrm>
          <a:prstGeom prst="rect">
            <a:avLst/>
          </a:prstGeom>
          <a:effectLst>
            <a:outerShdw dir="2700000" dist="94466" blurRad="10430">
              <a:srgbClr val="000000">
                <a:alpha val="50000"/>
              </a:srgbClr>
            </a:outerShdw>
          </a:effectLst>
        </p:spPr>
      </p:pic>
      <p:sp>
        <p:nvSpPr>
          <p:cNvPr name="TextBox 20" id="20"/>
          <p:cNvSpPr txBox="true"/>
          <p:nvPr/>
        </p:nvSpPr>
        <p:spPr>
          <a:xfrm rot="0">
            <a:off x="6794500" y="177800"/>
            <a:ext cx="49657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레일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픽업존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44900" y="8305800"/>
            <a:ext cx="115443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엘리베이터처럼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음료가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상하로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이동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편리하게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픽업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가능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63700" y="2501900"/>
            <a:ext cx="1905000" cy="7112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전광판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12800" y="3429000"/>
            <a:ext cx="2946400" cy="7112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픽업대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03700" y="1574800"/>
            <a:ext cx="9880600" cy="6553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레일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51300" y="8293100"/>
            <a:ext cx="98552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전광판의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모습</a:t>
            </a:r>
            <a:b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</a:b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커피제조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/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이동중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/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배달완료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05100" y="1485900"/>
            <a:ext cx="2476500" cy="577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089900" y="1358900"/>
            <a:ext cx="2108200" cy="6032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525500" y="1231900"/>
            <a:ext cx="1993900" cy="6032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705100" y="4572000"/>
            <a:ext cx="2108200" cy="1117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089900" y="4025900"/>
            <a:ext cx="2108200" cy="1117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411200" y="3581400"/>
            <a:ext cx="2108200" cy="1117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레일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51300" y="8572500"/>
            <a:ext cx="98552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차종별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픽업대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위치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지정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13100" y="7416800"/>
            <a:ext cx="1308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소형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600" y="7416800"/>
            <a:ext cx="1308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중형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68400" y="7416800"/>
            <a:ext cx="1308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대형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511800" y="1409700"/>
            <a:ext cx="7264400" cy="6959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16500" y="2844800"/>
            <a:ext cx="1447800" cy="1028700"/>
          </a:xfrm>
          <a:prstGeom prst="rect">
            <a:avLst/>
          </a:prstGeom>
          <a:effectLst>
            <a:outerShdw dir="2700000" dist="94466" blurRad="10430">
              <a:srgbClr val="000000">
                <a:alpha val="5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09200" y="3429000"/>
            <a:ext cx="1397000" cy="482600"/>
          </a:xfrm>
          <a:prstGeom prst="rect">
            <a:avLst/>
          </a:prstGeom>
          <a:effectLst>
            <a:outerShdw dir="2700000" dist="44868" blurRad="2353">
              <a:srgbClr val="000000">
                <a:alpha val="5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985000" y="3479800"/>
            <a:ext cx="1397000" cy="482600"/>
          </a:xfrm>
          <a:prstGeom prst="rect">
            <a:avLst/>
          </a:prstGeom>
          <a:effectLst>
            <a:outerShdw dir="2700000" dist="44868" blurRad="2353">
              <a:srgbClr val="000000">
                <a:alpha val="5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7886700" y="2794000"/>
            <a:ext cx="2171700" cy="330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839200" y="3441700"/>
            <a:ext cx="254000" cy="533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80900" y="5918200"/>
            <a:ext cx="1447800" cy="1028700"/>
          </a:xfrm>
          <a:prstGeom prst="rect">
            <a:avLst/>
          </a:prstGeom>
          <a:effectLst>
            <a:outerShdw dir="2700000" dist="94466" blurRad="10430">
              <a:srgbClr val="000000">
                <a:alpha val="50000"/>
              </a:srgbClr>
            </a:outerShdw>
          </a:effectLst>
        </p:spPr>
      </p:pic>
      <p:sp>
        <p:nvSpPr>
          <p:cNvPr name="TextBox 24" id="24"/>
          <p:cNvSpPr txBox="true"/>
          <p:nvPr/>
        </p:nvSpPr>
        <p:spPr>
          <a:xfrm rot="0">
            <a:off x="571500" y="2387600"/>
            <a:ext cx="5003800" cy="14605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재고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수위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20%</a:t>
            </a:r>
          </a:p>
          <a:p>
            <a:pPr algn="ctr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관리자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알림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전송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216400" y="8534400"/>
            <a:ext cx="98552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재료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수위는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80%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에서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20%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사이로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유지하고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20%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미만으로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떨어지면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즉시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보충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71600" y="4737100"/>
            <a:ext cx="2743200" cy="2222500"/>
          </a:xfrm>
          <a:prstGeom prst="rect">
            <a:avLst/>
          </a:prstGeom>
          <a:effectLst>
            <a:outerShdw dir="2700000" dist="2540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재료</a:t>
            </a: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000" b="false" i="false" u="none" strike="noStrike" spc="-200">
                <a:solidFill>
                  <a:srgbClr val="19355D"/>
                </a:solidFill>
                <a:ea typeface="Gmarket Sans Bold"/>
              </a:rPr>
              <a:t>수위</a:t>
            </a:r>
          </a:p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MAX 80%</a:t>
            </a:r>
          </a:p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200">
                <a:solidFill>
                  <a:srgbClr val="19355D"/>
                </a:solidFill>
                <a:latin typeface="Gmarket Sans Bold"/>
              </a:rPr>
              <a:t>MIN 20%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리필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638800" y="-1524000"/>
            <a:ext cx="7010400" cy="127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93300" y="1816100"/>
            <a:ext cx="5219700" cy="607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83000" y="1816100"/>
            <a:ext cx="7302500" cy="607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97300" y="1917700"/>
            <a:ext cx="11099800" cy="64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84600" y="2616200"/>
            <a:ext cx="7112000" cy="515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98200" y="2616200"/>
            <a:ext cx="3937000" cy="515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01400" y="5295900"/>
            <a:ext cx="3492500" cy="2260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03000" y="5410200"/>
            <a:ext cx="6223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214100" y="2997200"/>
            <a:ext cx="1168400" cy="457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57000" y="3733800"/>
            <a:ext cx="787400" cy="78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436600" y="3848100"/>
            <a:ext cx="901700" cy="660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763500" y="1828800"/>
            <a:ext cx="711200" cy="711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902200" y="1828800"/>
            <a:ext cx="711200" cy="7112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461000" y="1854200"/>
            <a:ext cx="7772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 spc="-100">
                <a:solidFill>
                  <a:srgbClr val="FFFFFF"/>
                </a:solidFill>
                <a:latin typeface="Hakgyoansim Chulseokbu TTF B"/>
              </a:rPr>
              <a:t> [</a:t>
            </a:r>
            <a:r>
              <a:rPr lang="ko-KR" sz="3800" b="false" i="false" u="none" strike="noStrike" spc="-100">
                <a:solidFill>
                  <a:srgbClr val="FFFFFF"/>
                </a:solidFill>
                <a:ea typeface="Hakgyoansim Chulseokbu TTF B"/>
              </a:rPr>
              <a:t>경고</a:t>
            </a:r>
            <a:r>
              <a:rPr lang="en-US" sz="3800" b="false" i="false" u="none" strike="noStrike" spc="-100">
                <a:solidFill>
                  <a:srgbClr val="FFFFFF"/>
                </a:solidFill>
                <a:latin typeface="Hakgyoansim Chulseokbu TTF B"/>
              </a:rPr>
              <a:t>] </a:t>
            </a:r>
            <a:r>
              <a:rPr lang="ko-KR" sz="3800" b="false" i="false" u="none" strike="noStrike" spc="-100">
                <a:solidFill>
                  <a:srgbClr val="FFFFFF"/>
                </a:solidFill>
                <a:ea typeface="Hakgyoansim Chulseokbu TTF B"/>
              </a:rPr>
              <a:t>커피</a:t>
            </a:r>
            <a:r>
              <a:rPr lang="en-US" sz="3800" b="false" i="false" u="none" strike="noStrike" spc="-100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3800" b="false" i="false" u="none" strike="noStrike" spc="-100">
                <a:solidFill>
                  <a:srgbClr val="FFFFFF"/>
                </a:solidFill>
                <a:ea typeface="Hakgyoansim Chulseokbu TTF B"/>
              </a:rPr>
              <a:t>창린스</a:t>
            </a:r>
            <a:r>
              <a:rPr lang="en-US" sz="3800" b="false" i="false" u="none" strike="noStrike" spc="-100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3800" b="false" i="false" u="none" strike="noStrike" spc="-100">
                <a:solidFill>
                  <a:srgbClr val="FFFFFF"/>
                </a:solidFill>
                <a:ea typeface="Hakgyoansim Chulseokbu TTF B"/>
              </a:rPr>
              <a:t>커피</a:t>
            </a:r>
            <a:r>
              <a:rPr lang="en-US" sz="3800" b="false" i="false" u="none" strike="noStrike" spc="-100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3800" b="false" i="false" u="none" strike="noStrike" spc="-100">
                <a:solidFill>
                  <a:srgbClr val="FFFFFF"/>
                </a:solidFill>
                <a:ea typeface="Hakgyoansim Chulseokbu TTF B"/>
              </a:rPr>
              <a:t>재료</a:t>
            </a:r>
            <a:r>
              <a:rPr lang="en-US" sz="3800" b="false" i="false" u="none" strike="noStrike" spc="-100">
                <a:solidFill>
                  <a:srgbClr val="FFFFFF"/>
                </a:solidFill>
                <a:latin typeface="Hakgyoansim Chulseokbu TTF B"/>
              </a:rPr>
              <a:t> </a:t>
            </a:r>
            <a:r>
              <a:rPr lang="ko-KR" sz="3800" b="false" i="false" u="none" strike="noStrike" spc="-100">
                <a:solidFill>
                  <a:srgbClr val="FFFFFF"/>
                </a:solidFill>
                <a:ea typeface="Hakgyoansim Chulseokbu TTF B"/>
              </a:rPr>
              <a:t>부족</a:t>
            </a:r>
            <a:r>
              <a:rPr lang="en-US" sz="3800" b="false" i="false" u="none" strike="noStrike" spc="-100">
                <a:solidFill>
                  <a:srgbClr val="FFFFFF"/>
                </a:solidFill>
                <a:latin typeface="Hakgyoansim Chulseokbu TTF B"/>
              </a:rPr>
              <a:t>!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91900" y="5410200"/>
            <a:ext cx="1473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Hakgyoansim Chulseokbu TTF B"/>
              </a:rPr>
              <a:t>     </a:t>
            </a: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댓글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238500" y="2324100"/>
            <a:ext cx="4191000" cy="2171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772900" y="2552700"/>
            <a:ext cx="4191000" cy="2171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264900" y="4546600"/>
            <a:ext cx="1473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좋아요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82600" y="4546600"/>
            <a:ext cx="1473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알림설정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223000" y="3225800"/>
            <a:ext cx="6235700" cy="3657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00800" y="4622800"/>
            <a:ext cx="1435100" cy="1435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6642100" y="4914900"/>
            <a:ext cx="55626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Hakgyoansim Chulseokbu TTF B"/>
              </a:rPr>
              <a:t>       [</a:t>
            </a:r>
            <a:r>
              <a:rPr lang="ko-KR" sz="3100" b="false" i="false" u="none" strike="noStrike">
                <a:solidFill>
                  <a:srgbClr val="000000"/>
                </a:solidFill>
                <a:ea typeface="Hakgyoansim Chulseokbu TTF B"/>
              </a:rPr>
              <a:t>경고</a:t>
            </a:r>
            <a:r>
              <a:rPr lang="en-US" sz="3100" b="false" i="false" u="none" strike="noStrike">
                <a:solidFill>
                  <a:srgbClr val="000000"/>
                </a:solidFill>
                <a:latin typeface="Hakgyoansim Chulseokbu TTF B"/>
              </a:rPr>
              <a:t>] </a:t>
            </a:r>
            <a:r>
              <a:rPr lang="ko-KR" sz="3100" b="false" i="false" u="none" strike="noStrike">
                <a:solidFill>
                  <a:srgbClr val="000000"/>
                </a:solidFill>
                <a:ea typeface="Hakgyoansim Chulseokbu TTF B"/>
              </a:rPr>
              <a:t>커피</a:t>
            </a:r>
            <a:r>
              <a:rPr lang="en-US" sz="31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Hakgyoansim Chulseokbu TTF B"/>
              </a:rPr>
              <a:t>원두</a:t>
            </a:r>
            <a:r>
              <a:rPr lang="en-US" sz="31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Hakgyoansim Chulseokbu TTF B"/>
              </a:rPr>
              <a:t>재고</a:t>
            </a:r>
            <a:r>
              <a:rPr lang="en-US" sz="31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Hakgyoansim Chulseokbu TTF B"/>
              </a:rPr>
              <a:t>부족</a:t>
            </a:r>
            <a:r>
              <a:rPr lang="en-US" sz="3100" b="false" i="false" u="none" strike="noStrike">
                <a:solidFill>
                  <a:srgbClr val="000000"/>
                </a:solidFill>
                <a:latin typeface="Hakgyoansim Chulseokbu TTF B"/>
              </a:rPr>
              <a:t>!</a:t>
            </a:r>
          </a:p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Hakgyoansim Chulseokbu TTF B"/>
              </a:rPr>
              <a:t>         </a:t>
            </a:r>
            <a:r>
              <a:rPr lang="ko-KR" sz="3100" b="false" i="false" u="none" strike="noStrike">
                <a:solidFill>
                  <a:srgbClr val="000000"/>
                </a:solidFill>
                <a:ea typeface="Hakgyoansim Chulseokbu TTF B"/>
              </a:rPr>
              <a:t>빠른</a:t>
            </a:r>
            <a:r>
              <a:rPr lang="en-US" sz="31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Hakgyoansim Chulseokbu TTF B"/>
              </a:rPr>
              <a:t>보충이</a:t>
            </a:r>
            <a:r>
              <a:rPr lang="en-US" sz="3100" b="false" i="false" u="none" strike="noStrike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Hakgyoansim Chulseokbu TTF B"/>
              </a:rPr>
              <a:t>필요합니다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Hakgyoansim Chulseokbu TTF B"/>
              </a:rPr>
              <a:t>!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51200" y="8623300"/>
            <a:ext cx="11798300" cy="660400"/>
          </a:xfrm>
          <a:prstGeom prst="rect">
            <a:avLst/>
          </a:prstGeom>
          <a:effectLst>
            <a:outerShdw dir="2700000" dist="23495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재료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재고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부족할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경우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관리자에게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알림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팝업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노출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리필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861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4879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487900" y="62230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7513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81300" y="21463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69400" y="1270000"/>
            <a:ext cx="7391400" cy="7835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0000" y="1270000"/>
            <a:ext cx="9601200" cy="7835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>
            <a:alphaModFix amt="14000"/>
          </a:blip>
          <a:stretch>
            <a:fillRect/>
          </a:stretch>
        </p:blipFill>
        <p:spPr>
          <a:xfrm rot="0">
            <a:off x="7912100" y="8686800"/>
            <a:ext cx="8445500" cy="482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612900" y="8661400"/>
            <a:ext cx="15049500" cy="660400"/>
          </a:xfrm>
          <a:prstGeom prst="rect">
            <a:avLst/>
          </a:prstGeom>
          <a:effectLst>
            <a:outerShdw dir="2700000" dist="23495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리필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시스템을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통해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관리자는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재료와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창고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재고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수위를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실시간으로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확인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9800" y="1054100"/>
            <a:ext cx="2984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true" i="false" u="none" strike="noStrike" spc="-100">
                <a:solidFill>
                  <a:srgbClr val="000000"/>
                </a:solidFill>
                <a:ea typeface="Gmarket Sans Medium"/>
              </a:rPr>
              <a:t>재료</a:t>
            </a:r>
            <a:r>
              <a:rPr lang="en-US" sz="48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800" b="true" i="false" u="none" strike="noStrike" spc="-100">
                <a:solidFill>
                  <a:srgbClr val="000000"/>
                </a:solidFill>
                <a:ea typeface="Gmarket Sans Medium"/>
              </a:rPr>
              <a:t>현황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81200" y="2159000"/>
            <a:ext cx="2565400" cy="5308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2108200" y="4622800"/>
            <a:ext cx="2311400" cy="2616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807700" y="2184400"/>
            <a:ext cx="2565400" cy="530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010900" y="4457700"/>
            <a:ext cx="2197100" cy="2984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728700" y="2171700"/>
            <a:ext cx="2565400" cy="5308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919200" y="6273800"/>
            <a:ext cx="2197100" cy="1130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86700" y="2222500"/>
            <a:ext cx="2565400" cy="5308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120000">
            <a:off x="7988300" y="6350000"/>
            <a:ext cx="2247900" cy="1003300"/>
          </a:xfrm>
          <a:prstGeom prst="rect">
            <a:avLst/>
          </a:prstGeom>
          <a:effectLst>
            <a:outerShdw dir="2820000" dist="93100" blurRad="10131">
              <a:srgbClr val="000000">
                <a:alpha val="31000"/>
              </a:srgbClr>
            </a:outerShdw>
          </a:effectLst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927600" y="2222500"/>
            <a:ext cx="2565400" cy="5308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130800" y="5905500"/>
            <a:ext cx="2197100" cy="15748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981200" y="7543800"/>
            <a:ext cx="2425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Hakgyoansim Chulseokbu TTF B"/>
              </a:rPr>
              <a:t>초코시럽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85500" y="7543800"/>
            <a:ext cx="2197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Hakgyoansim Chulseokbu TTF B"/>
              </a:rPr>
              <a:t>물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919200" y="7543800"/>
            <a:ext cx="2197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Hakgyoansim Chulseokbu TTF B"/>
              </a:rPr>
              <a:t>우유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153400" y="7543800"/>
            <a:ext cx="2197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FF1212"/>
                </a:solidFill>
                <a:ea typeface="Hakgyoansim Chulseokbu TTF B"/>
              </a:rPr>
              <a:t>원두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054600" y="7543800"/>
            <a:ext cx="2197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Hakgyoansim Chulseokbu TTF B"/>
              </a:rPr>
              <a:t>카페시럽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리필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-88900"/>
            <a:ext cx="6045200" cy="1148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40600" y="1054100"/>
            <a:ext cx="304800" cy="35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701800" y="4978400"/>
            <a:ext cx="5346700" cy="5918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900000">
            <a:off x="4318000" y="2425700"/>
            <a:ext cx="3175000" cy="393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29300" y="-469900"/>
            <a:ext cx="6172200" cy="11493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49300" y="1308100"/>
            <a:ext cx="48514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true" i="false" u="none" strike="noStrike">
                <a:solidFill>
                  <a:srgbClr val="FFFFFF"/>
                </a:solidFill>
                <a:ea typeface="Pretendard Light"/>
              </a:rPr>
              <a:t>목차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65900" y="685800"/>
            <a:ext cx="10871200" cy="149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45600" y="1485900"/>
            <a:ext cx="4953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59200" y="4813300"/>
            <a:ext cx="1727200" cy="97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12000" y="1168400"/>
            <a:ext cx="482600" cy="482600"/>
          </a:xfrm>
          <a:prstGeom prst="rect">
            <a:avLst/>
          </a:prstGeom>
          <a:effectLst>
            <a:outerShdw dir="2700000" dist="43962" blurRad="2259">
              <a:srgbClr val="FFFFFF">
                <a:alpha val="44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8458200" y="1193800"/>
            <a:ext cx="812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true" i="false" u="none" strike="noStrike">
                <a:solidFill>
                  <a:srgbClr val="19355D"/>
                </a:solidFill>
                <a:latin typeface="Pretendard Medium"/>
              </a:rPr>
              <a:t>01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65900" y="2540000"/>
            <a:ext cx="10871200" cy="149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37400" y="3136900"/>
            <a:ext cx="3302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45600" y="3340100"/>
            <a:ext cx="495300" cy="25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458200" y="3048000"/>
            <a:ext cx="812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true" i="false" u="none" strike="noStrike">
                <a:solidFill>
                  <a:srgbClr val="19355D"/>
                </a:solidFill>
                <a:latin typeface="Pretendard Medium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65900" y="4394200"/>
            <a:ext cx="10871200" cy="149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37400" y="4991100"/>
            <a:ext cx="330200" cy="381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45600" y="5194300"/>
            <a:ext cx="495300" cy="25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8458200" y="4902200"/>
            <a:ext cx="812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true" i="false" u="none" strike="noStrike">
                <a:solidFill>
                  <a:srgbClr val="19355D"/>
                </a:solidFill>
                <a:latin typeface="Pretendard Medium"/>
              </a:rPr>
              <a:t>03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65900" y="6248400"/>
            <a:ext cx="10871200" cy="1498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37400" y="6832600"/>
            <a:ext cx="330200" cy="381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45600" y="7048500"/>
            <a:ext cx="495300" cy="254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458200" y="6756400"/>
            <a:ext cx="812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true" i="false" u="none" strike="noStrike">
                <a:solidFill>
                  <a:srgbClr val="19355D"/>
                </a:solidFill>
                <a:latin typeface="Pretendard Medium"/>
              </a:rPr>
              <a:t>04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65900" y="8102600"/>
            <a:ext cx="10871200" cy="1498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37400" y="8686800"/>
            <a:ext cx="330200" cy="381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45600" y="8902700"/>
            <a:ext cx="495300" cy="2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8458200" y="8610600"/>
            <a:ext cx="812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true" i="false" u="none" strike="noStrike">
                <a:solidFill>
                  <a:srgbClr val="19355D"/>
                </a:solidFill>
                <a:latin typeface="Pretendard Medium"/>
              </a:rPr>
              <a:t>05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26600" y="889000"/>
            <a:ext cx="6400800" cy="1790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26600" y="2730500"/>
            <a:ext cx="7353300" cy="1790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39300" y="4597400"/>
            <a:ext cx="4038600" cy="1790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26600" y="6451600"/>
            <a:ext cx="6324600" cy="1790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639300" y="8305800"/>
            <a:ext cx="2603500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861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4879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487900" y="62230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7513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81300" y="21463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69400" y="1270000"/>
            <a:ext cx="7391400" cy="7835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0000" y="1270000"/>
            <a:ext cx="9601200" cy="7835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0000" y="1117600"/>
            <a:ext cx="9588500" cy="8039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73300" y="2514600"/>
            <a:ext cx="4025900" cy="4940300"/>
          </a:xfrm>
          <a:prstGeom prst="rect">
            <a:avLst/>
          </a:prstGeom>
          <a:effectLst>
            <a:outerShdw dir="2700000" dist="123992" blurRad="161725">
              <a:srgbClr val="000000">
                <a:alpha val="53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099300" y="2438400"/>
            <a:ext cx="4038600" cy="4953000"/>
          </a:xfrm>
          <a:prstGeom prst="rect">
            <a:avLst/>
          </a:prstGeom>
          <a:effectLst>
            <a:outerShdw dir="2700000" dist="124350" blurRad="162661">
              <a:srgbClr val="000000">
                <a:alpha val="53000"/>
              </a:srgbClr>
            </a:outerShdw>
          </a:effectLst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53900" y="2514600"/>
            <a:ext cx="3860800" cy="4876800"/>
          </a:xfrm>
          <a:prstGeom prst="rect">
            <a:avLst/>
          </a:prstGeom>
          <a:effectLst>
            <a:outerShdw dir="2700000" dist="118893" blurRad="148698">
              <a:srgbClr val="000000">
                <a:alpha val="53000"/>
              </a:srgbClr>
            </a:outerShdw>
          </a:effectLst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438400" y="5892800"/>
            <a:ext cx="3594100" cy="495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277100" y="4114800"/>
            <a:ext cx="3581400" cy="3048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60000">
            <a:off x="2768600" y="6146800"/>
            <a:ext cx="2844800" cy="1104900"/>
          </a:xfrm>
          <a:prstGeom prst="rect">
            <a:avLst/>
          </a:prstGeom>
          <a:effectLst>
            <a:outerShdw dir="2760000" dist="102306" blurRad="12233">
              <a:srgbClr val="000000">
                <a:alpha val="31000"/>
              </a:srgbClr>
            </a:outerShdw>
          </a:effectLst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446000" y="4305300"/>
            <a:ext cx="3238500" cy="2832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>
            <a:alphaModFix amt="14000"/>
          </a:blip>
          <a:stretch>
            <a:fillRect/>
          </a:stretch>
        </p:blipFill>
        <p:spPr>
          <a:xfrm rot="0">
            <a:off x="7912100" y="8686800"/>
            <a:ext cx="8445500" cy="482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073400" y="7658100"/>
            <a:ext cx="2197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Hakgyoansim Chulseokbu TTF B"/>
              </a:rPr>
              <a:t>원두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01000" y="7607300"/>
            <a:ext cx="2197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Hakgyoansim Chulseokbu TTF B"/>
              </a:rPr>
              <a:t>물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79400" y="7569200"/>
            <a:ext cx="2197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Hakgyoansim Chulseokbu TTF B"/>
              </a:rPr>
              <a:t>우유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리필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12900" y="8661400"/>
            <a:ext cx="15049500" cy="660400"/>
          </a:xfrm>
          <a:prstGeom prst="rect">
            <a:avLst/>
          </a:prstGeom>
          <a:effectLst>
            <a:outerShdw dir="2700000" dist="23495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리필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시스템을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통해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관리자는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재료와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창고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재고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수위를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실시간으로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확인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9800" y="1054100"/>
            <a:ext cx="2984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true" i="false" u="none" strike="noStrike" spc="-100">
                <a:solidFill>
                  <a:srgbClr val="000000"/>
                </a:solidFill>
                <a:ea typeface="Gmarket Sans Medium"/>
              </a:rPr>
              <a:t>재료</a:t>
            </a:r>
            <a:r>
              <a:rPr lang="en-US" sz="48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800" b="true" i="false" u="none" strike="noStrike" spc="-100">
                <a:solidFill>
                  <a:srgbClr val="000000"/>
                </a:solidFill>
                <a:ea typeface="Gmarket Sans Medium"/>
              </a:rPr>
              <a:t>현황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1917700" y="2184400"/>
          <a:ext cx="14719300" cy="6019800"/>
        </p:xfrm>
        <a:graphic>
          <a:graphicData uri="http://schemas.openxmlformats.org/drawingml/2006/table">
            <a:tbl>
              <a:tblPr/>
              <a:tblGrid>
                <a:gridCol w="1917700"/>
                <a:gridCol w="2603500"/>
                <a:gridCol w="2044700"/>
                <a:gridCol w="2044700"/>
                <a:gridCol w="2044700"/>
                <a:gridCol w="2044700"/>
                <a:gridCol w="2044700"/>
              </a:tblGrid>
              <a:tr h="9652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3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상황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600" b="tru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온도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CO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tru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CO2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tru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HCL</a:t>
                      </a:r>
                      <a:br>
                        <a:rPr lang="en-US" sz="2600" b="tru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</a:br>
                      <a:r>
                        <a:rPr lang="en-US" sz="2600" b="tru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(</a:t>
                      </a:r>
                      <a:r>
                        <a:rPr lang="ko-KR" sz="2600" b="tru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시안화수소</a:t>
                      </a:r>
                      <a:r>
                        <a:rPr lang="en-US" sz="2600" b="tru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tru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HCN</a:t>
                      </a:r>
                      <a:br>
                        <a:rPr lang="en-US" sz="2600" b="tru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</a:br>
                      <a:r>
                        <a:rPr lang="en-US" sz="2600" b="tru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(</a:t>
                      </a:r>
                      <a:r>
                        <a:rPr lang="ko-KR" sz="2600" b="tru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염화수소</a:t>
                      </a:r>
                      <a:r>
                        <a:rPr lang="en-US" sz="2600" b="tru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</a:tr>
              <a:tr h="10160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안전단계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0 ~ 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0 ~ 799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60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유독주의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Gmarket Sans Bold"/>
                        </a:rPr>
                        <a:t> 1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단계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10 ~ 50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800 ~ 1000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60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유독주의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Gmarket Sans Bold"/>
                        </a:rPr>
                        <a:t> 2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단계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50 </a:t>
                      </a:r>
                      <a:r>
                        <a:rPr lang="ko-KR" sz="26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이상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1000 </a:t>
                      </a:r>
                      <a:r>
                        <a:rPr lang="ko-KR" sz="26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이상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60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유독주의</a:t>
                      </a:r>
                      <a:r>
                        <a:rPr lang="en-US" sz="3000" b="false" i="false" u="none" strike="noStrike">
                          <a:solidFill>
                            <a:srgbClr val="FFFFFF"/>
                          </a:solidFill>
                          <a:latin typeface="Gmarket Sans Bold"/>
                        </a:rPr>
                        <a:t> 3</a:t>
                      </a: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단계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50 </a:t>
                      </a:r>
                      <a:r>
                        <a:rPr lang="ko-KR" sz="26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이상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5000 </a:t>
                      </a:r>
                      <a:r>
                        <a:rPr lang="ko-KR" sz="26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이상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5 </a:t>
                      </a:r>
                      <a:r>
                        <a:rPr lang="ko-KR" sz="26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이상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10 </a:t>
                      </a:r>
                      <a:r>
                        <a:rPr lang="ko-KR" sz="26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이상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60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3000" b="false" i="false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화재경보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70</a:t>
                      </a:r>
                      <a:r>
                        <a:rPr lang="ko-KR" sz="26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도</a:t>
                      </a: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이상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50 </a:t>
                      </a:r>
                      <a:r>
                        <a:rPr lang="ko-KR" sz="26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이상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>1000 </a:t>
                      </a:r>
                      <a:r>
                        <a:rPr lang="ko-KR" sz="2600" b="false" i="false" u="none" strike="noStrike">
                          <a:solidFill>
                            <a:srgbClr val="000000"/>
                          </a:solidFill>
                          <a:ea typeface="Gmarket Sans Bold"/>
                        </a:rPr>
                        <a:t>이상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000000"/>
                          </a:solidFill>
                          <a:latin typeface="Gmarket Sans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46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193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4914900" y="1104900"/>
            <a:ext cx="8737600" cy="698500"/>
          </a:xfrm>
          <a:prstGeom prst="rect">
            <a:avLst/>
          </a:prstGeom>
          <a:effectLst>
            <a:outerShdw dir="2700000" dist="24765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화재</a:t>
            </a:r>
            <a:r>
              <a:rPr lang="en-US" sz="3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유독가스</a:t>
            </a:r>
            <a:r>
              <a:rPr lang="en-US" sz="3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인지</a:t>
            </a:r>
            <a:r>
              <a:rPr lang="en-US" sz="3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기준</a:t>
            </a:r>
            <a:r>
              <a:rPr lang="en-US" sz="3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900" b="true" i="false" u="none" strike="noStrike">
                <a:solidFill>
                  <a:srgbClr val="000000"/>
                </a:solidFill>
                <a:ea typeface="Gmarket Sans Medium"/>
              </a:rPr>
              <a:t>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실시간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화재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대응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7700" y="8496300"/>
            <a:ext cx="16992600" cy="1422400"/>
          </a:xfrm>
          <a:prstGeom prst="rect">
            <a:avLst/>
          </a:prstGeom>
          <a:effectLst>
            <a:outerShdw dir="2700000" dist="24765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화재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발생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시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인체에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영향을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끼치는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대표적인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4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가지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유독가스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선정</a:t>
            </a:r>
          </a:p>
          <a:p>
            <a:pPr algn="ctr" lvl="0">
              <a:lnSpc>
                <a:spcPct val="122839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/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  <p:sp>
        <p:nvSpPr>
          <p:cNvPr name="TextBox 22" id="22">
            <a:hlinkClick r:id="rId11" tooltip="https://www.seoulpcc.or.kr/skill/bbs/noticeView.do?sn=211#"/>
          </p:cNvPr>
          <p:cNvSpPr txBox="true"/>
          <p:nvPr/>
        </p:nvSpPr>
        <p:spPr>
          <a:xfrm rot="0">
            <a:off x="11264900" y="9220200"/>
            <a:ext cx="5689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서울시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독성물질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중독관리센터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,</a:t>
            </a:r>
          </a:p>
        </p:txBody>
      </p:sp>
      <p:sp>
        <p:nvSpPr>
          <p:cNvPr name="TextBox 23" id="23">
            <a:hlinkClick r:id="rId12" tooltip="https://scienceon.kisti.re.kr/srch/selectPORSrchArticle.do?cn=JAKO201835372169435"/>
          </p:cNvPr>
          <p:cNvSpPr txBox="true"/>
          <p:nvPr/>
        </p:nvSpPr>
        <p:spPr>
          <a:xfrm rot="0">
            <a:off x="4940300" y="9537700"/>
            <a:ext cx="18351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심재웅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조남욱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, (2018) 「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화재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젖은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수건의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유독가스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필터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효과에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관한</a:t>
            </a:r>
            <a:r>
              <a:rPr lang="en-US" sz="16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sng" strike="noStrike">
                <a:solidFill>
                  <a:srgbClr val="000000"/>
                </a:solidFill>
                <a:ea typeface="Pretendard Light"/>
              </a:rPr>
              <a:t>연구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5600700" y="-1689100"/>
            <a:ext cx="7124700" cy="12966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918700" y="1714500"/>
            <a:ext cx="5308600" cy="6159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06800" y="1714500"/>
            <a:ext cx="7429500" cy="6159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708400" y="2527300"/>
            <a:ext cx="7226300" cy="5232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036300" y="2527300"/>
            <a:ext cx="4000500" cy="5232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252200" y="5245100"/>
            <a:ext cx="3556000" cy="2298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353800" y="5359400"/>
            <a:ext cx="635000" cy="635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252200" y="2908300"/>
            <a:ext cx="1181100" cy="469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620500" y="3670300"/>
            <a:ext cx="800100" cy="800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525500" y="3784600"/>
            <a:ext cx="914400" cy="6731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721100" y="1816100"/>
            <a:ext cx="11277600" cy="660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537200" y="1841500"/>
            <a:ext cx="444500" cy="5588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5930900" y="1790700"/>
            <a:ext cx="7912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100">
                <a:solidFill>
                  <a:srgbClr val="000000"/>
                </a:solidFill>
                <a:latin typeface="Hakgyoansim Chulseokbu TTF B"/>
              </a:rPr>
              <a:t> </a:t>
            </a:r>
            <a:r>
              <a:rPr lang="ko-KR" sz="3900" b="false" i="false" u="none" strike="noStrike" spc="-100">
                <a:solidFill>
                  <a:srgbClr val="000000"/>
                </a:solidFill>
                <a:ea typeface="Hakgyoansim Chulseokbu TTF B"/>
              </a:rPr>
              <a:t>화재</a:t>
            </a:r>
            <a:r>
              <a:rPr lang="en-US" sz="3900" b="false" i="false" u="none" strike="noStrike" spc="-100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900" b="false" i="false" u="none" strike="noStrike" spc="-100">
                <a:solidFill>
                  <a:srgbClr val="000000"/>
                </a:solidFill>
                <a:ea typeface="Hakgyoansim Chulseokbu TTF B"/>
              </a:rPr>
              <a:t>감지</a:t>
            </a:r>
            <a:r>
              <a:rPr lang="en-US" sz="3900" b="false" i="false" u="none" strike="noStrike" spc="-100">
                <a:solidFill>
                  <a:srgbClr val="000000"/>
                </a:solidFill>
                <a:latin typeface="Hakgyoansim Chulseokbu TTF B"/>
              </a:rPr>
              <a:t>! </a:t>
            </a:r>
            <a:r>
              <a:rPr lang="ko-KR" sz="3900" b="false" i="false" u="none" strike="noStrike" spc="-100">
                <a:solidFill>
                  <a:srgbClr val="000000"/>
                </a:solidFill>
                <a:ea typeface="Hakgyoansim Chulseokbu TTF B"/>
              </a:rPr>
              <a:t>자동</a:t>
            </a:r>
            <a:r>
              <a:rPr lang="en-US" sz="3900" b="false" i="false" u="none" strike="noStrike" spc="-100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900" b="false" i="false" u="none" strike="noStrike" spc="-100">
                <a:solidFill>
                  <a:srgbClr val="000000"/>
                </a:solidFill>
                <a:ea typeface="Hakgyoansim Chulseokbu TTF B"/>
              </a:rPr>
              <a:t>시스템</a:t>
            </a:r>
            <a:r>
              <a:rPr lang="en-US" sz="3900" b="false" i="false" u="none" strike="noStrike" spc="-100">
                <a:solidFill>
                  <a:srgbClr val="000000"/>
                </a:solidFill>
                <a:latin typeface="Hakgyoansim Chulseokbu TTF B"/>
              </a:rPr>
              <a:t> </a:t>
            </a:r>
            <a:r>
              <a:rPr lang="ko-KR" sz="3900" b="false" i="false" u="none" strike="noStrike" spc="-100">
                <a:solidFill>
                  <a:srgbClr val="000000"/>
                </a:solidFill>
                <a:ea typeface="Hakgyoansim Chulseokbu TTF B"/>
              </a:rPr>
              <a:t>가동중</a:t>
            </a:r>
            <a:r>
              <a:rPr lang="en-US" sz="3900" b="false" i="false" u="none" strike="noStrike" spc="-100">
                <a:solidFill>
                  <a:srgbClr val="000000"/>
                </a:solidFill>
                <a:latin typeface="Hakgyoansim Chulseokbu TTF B"/>
              </a:rPr>
              <a:t>...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42700" y="5372100"/>
            <a:ext cx="1498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Hakgyoansim Chulseokbu TTF B"/>
              </a:rPr>
              <a:t>     </a:t>
            </a: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댓글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149600" y="2222500"/>
            <a:ext cx="4267200" cy="2222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823700" y="2451100"/>
            <a:ext cx="4267200" cy="2222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1315700" y="4495800"/>
            <a:ext cx="1498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좋아요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58800" y="4495800"/>
            <a:ext cx="1498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알림설정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606800" y="8610600"/>
            <a:ext cx="11087100" cy="698500"/>
          </a:xfrm>
          <a:prstGeom prst="rect">
            <a:avLst/>
          </a:prstGeom>
          <a:effectLst>
            <a:outerShdw dir="2700000" dist="24765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화재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발생시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대응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단계별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관리자에게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알림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실시간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화재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대응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5600700" y="-1689100"/>
            <a:ext cx="7124700" cy="12966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53800" y="5359400"/>
            <a:ext cx="6350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20500" y="3670300"/>
            <a:ext cx="800100" cy="800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525500" y="3784600"/>
            <a:ext cx="914400" cy="673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315700" y="4495800"/>
            <a:ext cx="1498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좋아요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58800" y="4495800"/>
            <a:ext cx="1498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알림설정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89400" y="8610600"/>
            <a:ext cx="11087100" cy="698500"/>
          </a:xfrm>
          <a:prstGeom prst="rect">
            <a:avLst/>
          </a:prstGeom>
          <a:effectLst>
            <a:outerShdw dir="2700000" dist="24765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경보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단계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실시간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확인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가능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893300" y="1612900"/>
            <a:ext cx="5511800" cy="6350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581400" y="1612900"/>
            <a:ext cx="7442200" cy="6350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639300" y="1816100"/>
            <a:ext cx="5524500" cy="5969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797300" y="1816100"/>
            <a:ext cx="7112000" cy="5969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379200" y="6946900"/>
            <a:ext cx="3340100" cy="5842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388100" y="2806700"/>
            <a:ext cx="6032500" cy="30988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924800" y="4356100"/>
            <a:ext cx="2921000" cy="1447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870700" y="4737100"/>
            <a:ext cx="1333500" cy="901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-6120000">
            <a:off x="10058400" y="4305300"/>
            <a:ext cx="330200" cy="19431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1468100" y="7035800"/>
            <a:ext cx="3149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2300" b="true" i="false" u="none" strike="noStrike">
                <a:solidFill>
                  <a:srgbClr val="FFFFFF"/>
                </a:solidFill>
                <a:ea typeface="Pretendard Medium"/>
              </a:rPr>
              <a:t>시스템</a:t>
            </a:r>
            <a:r>
              <a:rPr lang="en-US" sz="2300" b="tru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true" i="false" u="none" strike="noStrike">
                <a:solidFill>
                  <a:srgbClr val="FFFFFF"/>
                </a:solidFill>
                <a:ea typeface="Pretendard Medium"/>
              </a:rPr>
              <a:t>확인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432800" y="6197600"/>
            <a:ext cx="1930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3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Medium"/>
              </a:rPr>
              <a:t>단계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실시간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화재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대응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5600700" y="-1689100"/>
            <a:ext cx="7124700" cy="12966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53800" y="5359400"/>
            <a:ext cx="6350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20500" y="3670300"/>
            <a:ext cx="800100" cy="800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525500" y="3784600"/>
            <a:ext cx="914400" cy="673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315700" y="4495800"/>
            <a:ext cx="1498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좋아요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58800" y="4495800"/>
            <a:ext cx="1498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알림설정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89400" y="8610600"/>
            <a:ext cx="11087100" cy="698500"/>
          </a:xfrm>
          <a:prstGeom prst="rect">
            <a:avLst/>
          </a:prstGeom>
          <a:effectLst>
            <a:outerShdw dir="2700000" dist="24765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대응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단계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실시간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확인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가능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893300" y="1612900"/>
            <a:ext cx="5511800" cy="6350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581400" y="1612900"/>
            <a:ext cx="7442200" cy="6350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639300" y="1816100"/>
            <a:ext cx="5524500" cy="5969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797300" y="1816100"/>
            <a:ext cx="7112000" cy="59690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3632200" y="4178300"/>
            <a:ext cx="4013200" cy="787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3771900" y="4330700"/>
            <a:ext cx="3708400" cy="571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861300" y="2781300"/>
            <a:ext cx="2870200" cy="3492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128500" y="2921000"/>
            <a:ext cx="2032000" cy="3492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4622800" y="6629400"/>
            <a:ext cx="204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>
                <a:solidFill>
                  <a:srgbClr val="000000"/>
                </a:solidFill>
                <a:ea typeface="Gmarket Sans Medium"/>
              </a:rPr>
              <a:t>실시간</a:t>
            </a:r>
            <a:r>
              <a:rPr lang="en-US" sz="28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Gmarket Sans Medium"/>
              </a:rPr>
              <a:t>온도</a:t>
            </a:r>
            <a:r>
              <a:rPr lang="en-US" sz="2800" b="tru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331200" y="6654800"/>
            <a:ext cx="1930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>
                <a:solidFill>
                  <a:srgbClr val="000000"/>
                </a:solidFill>
                <a:ea typeface="Gmarket Sans Medium"/>
              </a:rPr>
              <a:t>경보음</a:t>
            </a:r>
            <a:r>
              <a:rPr lang="en-US" sz="2800" b="true" i="false" u="none" strike="noStrike">
                <a:solidFill>
                  <a:srgbClr val="000000"/>
                </a:solidFill>
                <a:latin typeface="Gmarket Sans Medium"/>
              </a:rPr>
              <a:t> 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06300" y="6629400"/>
            <a:ext cx="1651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true" i="false" u="none" strike="noStrike">
                <a:solidFill>
                  <a:srgbClr val="000000"/>
                </a:solidFill>
                <a:ea typeface="Gmarket Sans Medium"/>
              </a:rPr>
              <a:t>신고</a:t>
            </a:r>
            <a:r>
              <a:rPr lang="en-US" sz="28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Gmarket Sans Medium"/>
              </a:rPr>
              <a:t>완료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실시간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화재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대응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53800" y="5359400"/>
            <a:ext cx="6350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20500" y="3670300"/>
            <a:ext cx="800100" cy="800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525500" y="3784600"/>
            <a:ext cx="914400" cy="673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755900" y="1498600"/>
            <a:ext cx="12941300" cy="6883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828800" y="8750300"/>
            <a:ext cx="14643100" cy="698500"/>
          </a:xfrm>
          <a:prstGeom prst="rect">
            <a:avLst/>
          </a:prstGeom>
          <a:effectLst>
            <a:outerShdw dir="2700000" dist="24765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경고등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,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스프링클러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,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공기정화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장치가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단계적으로</a:t>
            </a:r>
            <a:r>
              <a:rPr lang="en-US" sz="39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market Sans Bold"/>
              </a:rPr>
              <a:t>작동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실시간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화재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대응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5600700" y="-1689100"/>
            <a:ext cx="7124700" cy="12966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53800" y="5359400"/>
            <a:ext cx="6350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20500" y="3670300"/>
            <a:ext cx="800100" cy="800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525500" y="3784600"/>
            <a:ext cx="914400" cy="673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315700" y="4495800"/>
            <a:ext cx="1498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좋아요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58800" y="4495800"/>
            <a:ext cx="1498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Hakgyoansim Chulseokbu TTF B"/>
              </a:rPr>
              <a:t>알림설정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환기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안전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893300" y="1612900"/>
            <a:ext cx="5511800" cy="6350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581400" y="1612900"/>
            <a:ext cx="7442200" cy="6350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639300" y="1816100"/>
            <a:ext cx="5524500" cy="5969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797300" y="1816100"/>
            <a:ext cx="7112000" cy="5969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216400" y="3073400"/>
            <a:ext cx="2527300" cy="26162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4178300" y="6096000"/>
            <a:ext cx="2692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true" i="false" u="none" strike="noStrike">
                <a:solidFill>
                  <a:srgbClr val="000000"/>
                </a:solidFill>
                <a:ea typeface="Gmarket Sans Medium"/>
              </a:rPr>
              <a:t>매장</a:t>
            </a:r>
            <a:r>
              <a:rPr lang="en-US" sz="2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Gmarket Sans Medium"/>
              </a:rPr>
              <a:t>전력</a:t>
            </a:r>
            <a:r>
              <a:rPr lang="en-US" sz="2900" b="true" i="false" u="none" strike="noStrike">
                <a:solidFill>
                  <a:srgbClr val="000000"/>
                </a:solidFill>
                <a:latin typeface="Gmarket Sans Medium"/>
              </a:rPr>
              <a:t> OFF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594600" y="3467100"/>
            <a:ext cx="3213100" cy="22225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163300" y="3429000"/>
            <a:ext cx="2540000" cy="2298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839700" y="4191000"/>
            <a:ext cx="1879600" cy="18796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7861300" y="6096000"/>
            <a:ext cx="2400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true" i="false" u="none" strike="noStrike">
                <a:solidFill>
                  <a:srgbClr val="000000"/>
                </a:solidFill>
                <a:ea typeface="Gmarket Sans Medium"/>
              </a:rPr>
              <a:t>환기</a:t>
            </a:r>
            <a:r>
              <a:rPr lang="en-US" sz="2900" b="true" i="false" u="none" strike="noStrike">
                <a:solidFill>
                  <a:srgbClr val="000000"/>
                </a:solidFill>
                <a:latin typeface="Gmarket Sans Medium"/>
              </a:rPr>
              <a:t> 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896600" y="6096000"/>
            <a:ext cx="4165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공기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정화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Medium"/>
              </a:rPr>
              <a:t>시스템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Medium"/>
              </a:rPr>
              <a:t> 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66800" y="8750300"/>
            <a:ext cx="16268700" cy="673100"/>
          </a:xfrm>
          <a:prstGeom prst="rect">
            <a:avLst/>
          </a:prstGeom>
          <a:effectLst>
            <a:outerShdw dir="2700000" dist="2413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앱을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통해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공기질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시스템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, 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창문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개폐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,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조명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온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·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오프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등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원격으로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조작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가능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53800" y="5359400"/>
            <a:ext cx="6350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20500" y="3670300"/>
            <a:ext cx="800100" cy="800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525500" y="3784600"/>
            <a:ext cx="914400" cy="673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705100" y="1498600"/>
            <a:ext cx="12979400" cy="6870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환기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안전</a:t>
            </a:r>
            <a:r>
              <a:rPr lang="en-US" sz="33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6800" y="8750300"/>
            <a:ext cx="16268700" cy="673100"/>
          </a:xfrm>
          <a:prstGeom prst="rect">
            <a:avLst/>
          </a:prstGeom>
          <a:effectLst>
            <a:outerShdw dir="2700000" dist="2413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앱을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통해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공기질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시스템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, 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창문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개폐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,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조명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온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·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오프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등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원격으로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조작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가능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PROCESS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02500" y="2654300"/>
            <a:ext cx="3695700" cy="3695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Pretendard Medium"/>
              </a:rPr>
              <a:t>시연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37100" y="6438900"/>
            <a:ext cx="8813800" cy="1244600"/>
          </a:xfrm>
          <a:prstGeom prst="rect">
            <a:avLst/>
          </a:prstGeom>
          <a:effectLst>
            <a:outerShdw dir="2700000" dist="44450" blurRad="0">
              <a:srgbClr val="19355D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7000" b="false" i="false" u="none" strike="noStrike">
                <a:solidFill>
                  <a:srgbClr val="000000"/>
                </a:solidFill>
                <a:ea typeface="Gmarket Sans Bold"/>
              </a:rPr>
              <a:t>시연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시연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1079500" y="40894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622300" y="59944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622300" y="61849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-114300" y="71501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77900" y="1676400"/>
            <a:ext cx="112903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4600" b="false" i="false" u="none" strike="noStrike" spc="-200">
                <a:solidFill>
                  <a:srgbClr val="19355D"/>
                </a:solidFill>
                <a:ea typeface="Gmarket Sans Bold"/>
              </a:rPr>
              <a:t>프로젝트</a:t>
            </a:r>
            <a:r>
              <a:rPr lang="en-US" sz="4600" b="false" i="false" u="none" strike="noStrike" spc="-200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4600" b="false" i="false" u="none" strike="noStrike" spc="-200">
                <a:solidFill>
                  <a:srgbClr val="19355D"/>
                </a:solidFill>
                <a:ea typeface="Gmarket Sans Bold"/>
              </a:rPr>
              <a:t>기대효과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1200" y="1193800"/>
            <a:ext cx="169164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3900" y="2882900"/>
            <a:ext cx="169037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EOD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기대효과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950700" y="6553200"/>
            <a:ext cx="6451600" cy="2540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93800" y="45085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908800" y="45085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04800" y="45085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962900" y="4508500"/>
            <a:ext cx="1841500" cy="1841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05000" y="4140200"/>
            <a:ext cx="2540000" cy="2540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084300" y="4660900"/>
            <a:ext cx="1790700" cy="1600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5200" y="3632200"/>
            <a:ext cx="4318000" cy="1473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743700" y="3619500"/>
            <a:ext cx="2540000" cy="1473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776200" y="3632200"/>
            <a:ext cx="2565400" cy="1473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133600" y="6565900"/>
            <a:ext cx="11658600" cy="2057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139700" y="6515100"/>
            <a:ext cx="67056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1333500"/>
          <a:ext cx="18288000" cy="8674100"/>
        </p:xfrm>
        <a:graphic>
          <a:graphicData uri="http://schemas.openxmlformats.org/drawingml/2006/table">
            <a:tbl>
              <a:tblPr/>
              <a:tblGrid>
                <a:gridCol w="1346200"/>
                <a:gridCol w="3149600"/>
                <a:gridCol w="990600"/>
                <a:gridCol w="990600"/>
                <a:gridCol w="1028700"/>
                <a:gridCol w="1041400"/>
                <a:gridCol w="1028700"/>
                <a:gridCol w="1016000"/>
                <a:gridCol w="990600"/>
                <a:gridCol w="977900"/>
                <a:gridCol w="977900"/>
                <a:gridCol w="977900"/>
                <a:gridCol w="977900"/>
                <a:gridCol w="965200"/>
                <a:gridCol w="939800"/>
                <a:gridCol w="889000"/>
              </a:tblGrid>
              <a:tr h="9652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추진계획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12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13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14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15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16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17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18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20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21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22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23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24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25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</a:tr>
              <a:tr h="965200"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준비단계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주제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선정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계획서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작성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rowSpan="6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PLC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커피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주문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커피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제조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전광판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Drive-through </a:t>
                      </a:r>
                      <a:endParaRPr lang="en-US" sz="1100"/>
                    </a:p>
                    <a:p>
                      <a:pPr algn="ctr" lvl="0">
                        <a:lnSpc>
                          <a:spcPct val="120350"/>
                        </a:lnSpc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레일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시스템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재고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재료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자동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리필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안전관리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70400" y="2540000"/>
            <a:ext cx="20193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86400" y="3530600"/>
            <a:ext cx="20193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18400" y="4457700"/>
            <a:ext cx="40894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0" y="5422900"/>
            <a:ext cx="50419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0" y="6362700"/>
            <a:ext cx="40894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05700" y="7366000"/>
            <a:ext cx="50292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54900" y="8318500"/>
            <a:ext cx="30988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54900" y="9258300"/>
            <a:ext cx="30988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INTRO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81800" y="139700"/>
            <a:ext cx="4711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팀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일정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77900" y="1676400"/>
            <a:ext cx="112903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4600" b="false" i="false" u="none" strike="noStrike" spc="-200">
                <a:solidFill>
                  <a:srgbClr val="19355D"/>
                </a:solidFill>
                <a:ea typeface="Gmarket Sans Bold"/>
              </a:rPr>
              <a:t>자체평가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1200" y="1193800"/>
            <a:ext cx="169164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3900" y="2882900"/>
            <a:ext cx="16903700" cy="1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11200" y="6375400"/>
            <a:ext cx="169037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41400" y="6515100"/>
            <a:ext cx="60833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느낀점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&amp;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자체평가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EOD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true" i="false" u="none" strike="noStrike">
                <a:solidFill>
                  <a:srgbClr val="FFFFFF"/>
                </a:solidFill>
                <a:ea typeface="Pretendard Regular"/>
              </a:rPr>
              <a:t>자체평가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9300" y="3530600"/>
            <a:ext cx="16167100" cy="14732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41400" y="3073400"/>
            <a:ext cx="5994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207499"/>
              </a:lnSpc>
            </a:pP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개선점</a:t>
            </a:r>
            <a:r>
              <a:rPr lang="en-US" sz="3600" b="true" i="false" u="none" strike="noStrike" spc="-200">
                <a:solidFill>
                  <a:srgbClr val="19355D"/>
                </a:solidFill>
                <a:latin typeface="Gmarket Sans Bold"/>
              </a:rPr>
              <a:t> &amp; </a:t>
            </a:r>
            <a:r>
              <a:rPr lang="ko-KR" sz="3600" b="true" i="false" u="none" strike="noStrike" spc="-200">
                <a:solidFill>
                  <a:srgbClr val="19355D"/>
                </a:solidFill>
                <a:ea typeface="Gmarket Sans Bold"/>
              </a:rPr>
              <a:t>보완점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2800" y="7073900"/>
            <a:ext cx="2844800" cy="1473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23900" y="4127500"/>
            <a:ext cx="7493000" cy="1473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" y="4686300"/>
            <a:ext cx="9626600" cy="1485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23900" y="5257800"/>
            <a:ext cx="7289800" cy="1485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12800" y="7696200"/>
            <a:ext cx="15849600" cy="1485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12800" y="8255000"/>
            <a:ext cx="13220700" cy="1485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149600" y="7277100"/>
            <a:ext cx="584200" cy="584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506700" y="1397000"/>
            <a:ext cx="2120900" cy="20701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3937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4127500"/>
            <a:ext cx="3454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032500"/>
            <a:ext cx="5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91100" y="6235700"/>
            <a:ext cx="50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954500" y="7188200"/>
            <a:ext cx="1524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159000"/>
            <a:ext cx="2070100" cy="6172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EOD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94500" y="177800"/>
            <a:ext cx="4699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FFFFFF"/>
                </a:solidFill>
                <a:ea typeface="Pretendard Regular"/>
              </a:rPr>
              <a:t>출처</a:t>
            </a:r>
            <a:r>
              <a:rPr lang="en-US" sz="3300" b="false" i="false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3300" b="false" i="false" u="none" strike="noStrike">
                <a:solidFill>
                  <a:srgbClr val="FFFFFF"/>
                </a:solidFill>
                <a:ea typeface="Pretendard Regular"/>
              </a:rPr>
              <a:t>참고문헌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sp>
        <p:nvSpPr>
          <p:cNvPr name="TextBox 20" id="20">
            <a:hlinkClick r:id="rId11" tooltip="https://koreascience.kr/article/CFKO200634741666772.page"/>
          </p:cNvPr>
          <p:cNvSpPr txBox="true"/>
          <p:nvPr/>
        </p:nvSpPr>
        <p:spPr>
          <a:xfrm rot="0">
            <a:off x="952500" y="6121400"/>
            <a:ext cx="166497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 ✔ PLC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활용한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커피자판기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참고모델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  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Choi, In-Seok, et al. PLC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이용한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커피자판기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제작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. Proceedings of the Korean Operations and Management Science Society Conference, The Korean Operations Research and Management Science Society, 2006, pp. 942-953.</a:t>
            </a:r>
          </a:p>
        </p:txBody>
      </p:sp>
      <p:sp>
        <p:nvSpPr>
          <p:cNvPr name="TextBox 21" id="21">
            <a:hlinkClick r:id="rId12" tooltip="EgRlZGdlKgYIABBFGDkyBggAEEUYOTIGCAEQABhAMgYIAhAAGEAyBggDEAAYQDIGCAQQABhAMgYIBRAAGEAyBggGEAAYQDIGCAcQABhAMgYICBAAGEDSAQc3MDRqMGo0qAIAsAIA"/>
          </p:cNvPr>
          <p:cNvSpPr txBox="true"/>
          <p:nvPr/>
        </p:nvSpPr>
        <p:spPr>
          <a:xfrm rot="0">
            <a:off x="1066800" y="2400300"/>
            <a:ext cx="633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sng" strike="noStrike">
                <a:solidFill>
                  <a:srgbClr val="000000"/>
                </a:solidFill>
                <a:ea typeface="Pretendard Light"/>
              </a:rPr>
              <a:t>✔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신한카드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빅데이터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연구소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[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대한민국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가치의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대이동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]</a:t>
            </a:r>
          </a:p>
        </p:txBody>
      </p:sp>
      <p:sp>
        <p:nvSpPr>
          <p:cNvPr name="TextBox 22" id="22">
            <a:hlinkClick r:id="rId13" tooltip="https://www.bing.com/search?q=%ED%95%9C%EA%B5%AD%EB%A6%AC%EC%84%9C%EC%B9%98+%EC%A3%BC%EA%B0%84%EB%A6%AC%ED%8F%AC%ED%8A%B8%2C+%5B%EB%AC%B4%EC%9D%B8%EC%83%81%EC%A0%90%EC%9D%98+%EC%8B%A4%ED%83%9C%EC%99%80+%EC%9D%B8%EC%8B%9D%5D&amp;cvid=0b076b91f594474e8501a6089ae3f8a6&amp;gs_lcrp=EgRlZGdlKgYIABBFGDkyBggAEEUYOTIGCAEQABhAMgYIAhAAGEAyBggDEAAYQDIGCAQQABhAMgYIBRAAGEAyBggGEAAYQDIGCAcQABhAMgYICBAAGEDSAQc3MDRqMGo0qAIAsAIA&amp;FORM=ANAB01&amp;PC=U531"/>
          </p:cNvPr>
          <p:cNvSpPr txBox="true"/>
          <p:nvPr/>
        </p:nvSpPr>
        <p:spPr>
          <a:xfrm rot="0">
            <a:off x="901700" y="3136900"/>
            <a:ext cx="637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 ✔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한국리서치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주간리포트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, [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무인상점의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실태와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인식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]</a:t>
            </a:r>
          </a:p>
        </p:txBody>
      </p:sp>
      <p:sp>
        <p:nvSpPr>
          <p:cNvPr name="TextBox 23" id="23">
            <a:hlinkClick r:id="rId14" tooltip="https://biz.heraldcorp.com/article/3352723"/>
          </p:cNvPr>
          <p:cNvSpPr txBox="true"/>
          <p:nvPr/>
        </p:nvSpPr>
        <p:spPr>
          <a:xfrm rot="0">
            <a:off x="1041400" y="3924300"/>
            <a:ext cx="12738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sng" strike="noStrike">
                <a:solidFill>
                  <a:srgbClr val="000000"/>
                </a:solidFill>
                <a:ea typeface="Pretendard Light"/>
              </a:rPr>
              <a:t>✔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헤럴드경제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김희량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기자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, “‘N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잡러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시대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’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무인카페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벌써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1000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…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이제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해외로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간다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”, 2024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년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3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월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20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일</a:t>
            </a:r>
          </a:p>
        </p:txBody>
      </p:sp>
      <p:sp>
        <p:nvSpPr>
          <p:cNvPr name="TextBox 24" id="24">
            <a:hlinkClick r:id="rId15" tooltip="https://www.dbpia.co.kr/journal/articleDetail?nodeId=NODE11732146"/>
          </p:cNvPr>
          <p:cNvSpPr txBox="true"/>
          <p:nvPr/>
        </p:nvSpPr>
        <p:spPr>
          <a:xfrm rot="0">
            <a:off x="965200" y="4622800"/>
            <a:ext cx="7556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 ✔EMBRAIN, 「2023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무인점포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가게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방문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이용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관련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인식조사</a:t>
            </a:r>
          </a:p>
        </p:txBody>
      </p:sp>
      <p:sp>
        <p:nvSpPr>
          <p:cNvPr name="TextBox 25" id="25">
            <a:hlinkClick r:id="rId16" tooltip="https://scienceon.kisti.re.kr/srch/selectPORSrchArticle.do?cn=JAKO201835372169435"/>
          </p:cNvPr>
          <p:cNvSpPr txBox="true"/>
          <p:nvPr/>
        </p:nvSpPr>
        <p:spPr>
          <a:xfrm rot="0">
            <a:off x="-1104900" y="7327900"/>
            <a:ext cx="183642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sng" strike="noStrike">
                <a:solidFill>
                  <a:srgbClr val="000000"/>
                </a:solidFill>
                <a:ea typeface="Pretendard Light"/>
              </a:rPr>
              <a:t>✔ 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심재웅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조남욱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, (2018) 「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화재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젖은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수건의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유독가스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필터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효과에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관한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연구</a:t>
            </a:r>
            <a:r>
              <a:rPr lang="en-US" sz="2300" b="false" i="false" u="sng" strike="noStrike">
                <a:solidFill>
                  <a:srgbClr val="000000"/>
                </a:solidFill>
                <a:ea typeface="Pretendard Light"/>
              </a:rPr>
              <a:t>」 Fire Science,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32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권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5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호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, pp 52-56</a:t>
            </a:r>
          </a:p>
        </p:txBody>
      </p:sp>
      <p:sp>
        <p:nvSpPr>
          <p:cNvPr name="TextBox 26" id="26">
            <a:hlinkClick r:id="rId17" tooltip="https://www.seoulpcc.or.kr/skill/bbs/noticeView.do?sn=211#"/>
          </p:cNvPr>
          <p:cNvSpPr txBox="true"/>
          <p:nvPr/>
        </p:nvSpPr>
        <p:spPr>
          <a:xfrm rot="0">
            <a:off x="101600" y="7886700"/>
            <a:ext cx="57023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sng" strike="noStrike">
                <a:solidFill>
                  <a:srgbClr val="000000"/>
                </a:solidFill>
                <a:ea typeface="Pretendard Light"/>
              </a:rPr>
              <a:t>✔ 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서울시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독성물질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중독관리센터</a:t>
            </a:r>
          </a:p>
        </p:txBody>
      </p:sp>
      <p:sp>
        <p:nvSpPr>
          <p:cNvPr name="TextBox 27" id="27">
            <a:hlinkClick r:id="rId18" tooltip="https://www.kci.go.kr/kciportal/ci/sereArticleSearch/ciSereArtiView.kci?sereArticleSearchBean.artiId=ART002869950&amp;utm_source=chatgpt.com"/>
          </p:cNvPr>
          <p:cNvSpPr txBox="true"/>
          <p:nvPr/>
        </p:nvSpPr>
        <p:spPr>
          <a:xfrm rot="0">
            <a:off x="533400" y="5321300"/>
            <a:ext cx="169291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 ✔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서진우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. (2022).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무인카페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정보시스템의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품질특성과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기술적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속성이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고객만족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재이용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의도에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미치는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영향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300" b="false" i="false" u="sng" strike="noStrike">
                <a:solidFill>
                  <a:srgbClr val="000000"/>
                </a:solidFill>
                <a:ea typeface="Pretendard Light"/>
              </a:rPr>
              <a:t>관광진흥연구</a:t>
            </a:r>
            <a:r>
              <a:rPr lang="en-US" sz="2300" b="false" i="false" u="sng" strike="noStrike">
                <a:solidFill>
                  <a:srgbClr val="000000"/>
                </a:solidFill>
                <a:latin typeface="Pretendard Light"/>
              </a:rPr>
              <a:t>, 10(3), 189-208.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2857500"/>
            <a:ext cx="8178800" cy="7429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23200" y="6261100"/>
            <a:ext cx="2628900" cy="2628900"/>
          </a:xfrm>
          <a:prstGeom prst="rect">
            <a:avLst/>
          </a:prstGeom>
          <a:effectLst>
            <a:outerShdw dir="2700000" dist="364350" blurRad="327566">
              <a:srgbClr val="1F1F1F">
                <a:alpha val="2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320000">
            <a:off x="-520700" y="7086600"/>
            <a:ext cx="3619500" cy="3619500"/>
          </a:xfrm>
          <a:prstGeom prst="rect">
            <a:avLst/>
          </a:prstGeom>
          <a:effectLst>
            <a:outerShdw dir="7020000" dist="500847" blurRad="618973">
              <a:srgbClr val="1F1F1F">
                <a:alpha val="21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8750300" y="3238500"/>
            <a:ext cx="83185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990"/>
              </a:lnSpc>
            </a:pPr>
            <a:r>
              <a:rPr lang="ko-KR" sz="11000" b="true" i="false" u="none" strike="noStrike" spc="-600">
                <a:solidFill>
                  <a:srgbClr val="000000"/>
                </a:solidFill>
                <a:ea typeface="Gmarket Sans Bold"/>
              </a:rPr>
              <a:t>감사합니다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2857500"/>
            <a:ext cx="8178800" cy="7429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23200" y="6261100"/>
            <a:ext cx="2628900" cy="2628900"/>
          </a:xfrm>
          <a:prstGeom prst="rect">
            <a:avLst/>
          </a:prstGeom>
          <a:effectLst>
            <a:outerShdw dir="2700000" dist="364350" blurRad="327566">
              <a:srgbClr val="1F1F1F">
                <a:alpha val="21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320000">
            <a:off x="-520700" y="7086600"/>
            <a:ext cx="3619500" cy="3619500"/>
          </a:xfrm>
          <a:prstGeom prst="rect">
            <a:avLst/>
          </a:prstGeom>
          <a:effectLst>
            <a:outerShdw dir="7020000" dist="500847" blurRad="618973">
              <a:srgbClr val="1F1F1F">
                <a:alpha val="21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8686800" y="3225800"/>
            <a:ext cx="8369300" cy="232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990"/>
              </a:lnSpc>
            </a:pPr>
            <a:r>
              <a:rPr lang="en-US" sz="13100" b="false" i="false" u="none" strike="noStrike" spc="-700">
                <a:solidFill>
                  <a:srgbClr val="000000"/>
                </a:solidFill>
                <a:latin typeface="Gmarket Sans Bold"/>
              </a:rPr>
              <a:t>Q&amp;A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-12700" y="1143000"/>
          <a:ext cx="18288000" cy="8915400"/>
        </p:xfrm>
        <a:graphic>
          <a:graphicData uri="http://schemas.openxmlformats.org/drawingml/2006/table">
            <a:tbl>
              <a:tblPr/>
              <a:tblGrid>
                <a:gridCol w="1473200"/>
                <a:gridCol w="3035300"/>
                <a:gridCol w="977900"/>
                <a:gridCol w="990600"/>
                <a:gridCol w="1028700"/>
                <a:gridCol w="1041400"/>
                <a:gridCol w="1028700"/>
                <a:gridCol w="1016000"/>
                <a:gridCol w="990600"/>
                <a:gridCol w="977900"/>
                <a:gridCol w="977900"/>
                <a:gridCol w="977900"/>
                <a:gridCol w="977900"/>
                <a:gridCol w="965200"/>
                <a:gridCol w="939800"/>
                <a:gridCol w="889000"/>
              </a:tblGrid>
              <a:tr h="11684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추진계획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12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13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14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15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16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17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18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20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21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22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23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24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25</a:t>
                      </a:r>
                      <a:r>
                        <a:rPr lang="ko-KR" sz="2500" b="tru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5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5"/>
                    </a:solidFill>
                  </a:tcPr>
                </a:tc>
              </a:tr>
              <a:tr h="965200">
                <a:tc rowSpan="6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키오스크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주문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2D41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전광판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Drive - through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1179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커피머신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21179"/>
                        </a:lnSpc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실시간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모니터링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리필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tru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시스템</a:t>
                      </a:r>
                      <a:r>
                        <a:rPr lang="en-US" sz="2500" b="tru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안전관리</a:t>
                      </a:r>
                      <a:r>
                        <a:rPr lang="en-US" sz="2500" b="fals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결합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PLC &amp; HMI </a:t>
                      </a:r>
                      <a:r>
                        <a:rPr lang="ko-KR" sz="2500" b="fals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합치기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tru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최종발표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발표</a:t>
                      </a:r>
                      <a:r>
                        <a:rPr lang="en-US" sz="2500" b="fals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준비</a:t>
                      </a:r>
                      <a:r>
                        <a:rPr lang="en-US" sz="2500" b="fals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500" b="false" i="false" u="none" strike="noStrike">
                          <a:solidFill>
                            <a:srgbClr val="2D4136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2D4136"/>
                          </a:solidFill>
                          <a:ea typeface="Pretendard Regular"/>
                        </a:rPr>
                        <a:t>발표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66400" y="9296400"/>
            <a:ext cx="77216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8343900"/>
            <a:ext cx="68072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96800" y="7391400"/>
            <a:ext cx="48768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37700" y="6388100"/>
            <a:ext cx="29464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27200" y="5461000"/>
            <a:ext cx="29464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66400" y="4483100"/>
            <a:ext cx="58293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0" y="3492500"/>
            <a:ext cx="40767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0" y="2552700"/>
            <a:ext cx="4076700" cy="508000"/>
          </a:xfrm>
          <a:prstGeom prst="rect">
            <a:avLst/>
          </a:prstGeom>
          <a:effectLst>
            <a:outerShdw dir="2700000" dist="47162" blurRad="2600">
              <a:srgbClr val="19355D">
                <a:alpha val="10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INTRO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81800" y="139700"/>
            <a:ext cx="4711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팀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일정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0200" y="4775200"/>
            <a:ext cx="838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900" b="true" i="false" u="none" strike="noStrike">
                <a:solidFill>
                  <a:srgbClr val="FFFFFF"/>
                </a:solidFill>
                <a:latin typeface="Pretendard Regular"/>
              </a:rPr>
              <a:t>HMI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927100"/>
            <a:ext cx="19278600" cy="935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rot="0">
            <a:off x="0" y="927100"/>
            <a:ext cx="5892800" cy="9359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INTRO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81800" y="139700"/>
            <a:ext cx="5130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플로우차트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(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전체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0">
            <a:off x="5791200" y="927100"/>
            <a:ext cx="9105900" cy="935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32000"/>
          </a:blip>
          <a:stretch>
            <a:fillRect/>
          </a:stretch>
        </p:blipFill>
        <p:spPr>
          <a:xfrm rot="0">
            <a:off x="14897100" y="939800"/>
            <a:ext cx="5892800" cy="935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88900" y="1816100"/>
            <a:ext cx="18376900" cy="8470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96900" y="1079500"/>
            <a:ext cx="4711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19355D"/>
                </a:solidFill>
                <a:ea typeface="Gmarket Sans Bold"/>
              </a:rPr>
              <a:t>키오스크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88300" y="1079500"/>
            <a:ext cx="4711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19355D"/>
                </a:solidFill>
                <a:ea typeface="Gmarket Sans Bold"/>
              </a:rPr>
              <a:t>커피제조</a:t>
            </a:r>
            <a:r>
              <a:rPr lang="en-US" sz="3600" b="true" i="false" u="none" strike="noStrike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>
                <a:solidFill>
                  <a:srgbClr val="19355D"/>
                </a:solidFill>
                <a:ea typeface="Gmarket Sans Bold"/>
              </a:rPr>
              <a:t>및</a:t>
            </a:r>
            <a:r>
              <a:rPr lang="en-US" sz="3600" b="true" i="false" u="none" strike="noStrike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true" i="false" u="none" strike="noStrike">
                <a:solidFill>
                  <a:srgbClr val="19355D"/>
                </a:solidFill>
                <a:ea typeface="Gmarket Sans Bold"/>
              </a:rPr>
              <a:t>리필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86100" y="1079500"/>
            <a:ext cx="1574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19355D"/>
                </a:solidFill>
                <a:ea typeface="Gmarket Sans Bold"/>
              </a:rPr>
              <a:t>레일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927100"/>
            <a:ext cx="19278600" cy="935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Pretendard Medium"/>
              </a:rPr>
              <a:t>INTRO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73900" y="152400"/>
            <a:ext cx="5130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플로우차트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(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안전시스템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 rot="0">
            <a:off x="-266700" y="927100"/>
            <a:ext cx="18834100" cy="935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816100"/>
            <a:ext cx="18288000" cy="8483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438900" y="1041400"/>
            <a:ext cx="6400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19355D"/>
                </a:solidFill>
                <a:ea typeface="Gmarket Sans Bold"/>
              </a:rPr>
              <a:t>화재</a:t>
            </a:r>
            <a:r>
              <a:rPr lang="en-US" sz="3600" b="false" i="false" u="none" strike="noStrike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false" i="false" u="none" strike="noStrike">
                <a:solidFill>
                  <a:srgbClr val="19355D"/>
                </a:solidFill>
                <a:ea typeface="Gmarket Sans Bold"/>
              </a:rPr>
              <a:t>발생</a:t>
            </a:r>
            <a:r>
              <a:rPr lang="en-US" sz="3600" b="false" i="false" u="none" strike="noStrike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false" i="false" u="none" strike="noStrike">
                <a:solidFill>
                  <a:srgbClr val="19355D"/>
                </a:solidFill>
                <a:ea typeface="Gmarket Sans Bold"/>
              </a:rPr>
              <a:t>시</a:t>
            </a:r>
            <a:r>
              <a:rPr lang="en-US" sz="3600" b="false" i="false" u="none" strike="noStrike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false" i="false" u="none" strike="noStrike">
                <a:solidFill>
                  <a:srgbClr val="19355D"/>
                </a:solidFill>
                <a:ea typeface="Gmarket Sans Bold"/>
              </a:rPr>
              <a:t>안전시스템</a:t>
            </a:r>
            <a:r>
              <a:rPr lang="en-US" sz="3600" b="false" i="false" u="none" strike="noStrike">
                <a:solidFill>
                  <a:srgbClr val="19355D"/>
                </a:solidFill>
                <a:latin typeface="Gmarket Sans Bold"/>
              </a:rPr>
              <a:t> </a:t>
            </a:r>
            <a:r>
              <a:rPr lang="ko-KR" sz="3600" b="false" i="false" u="none" strike="noStrike">
                <a:solidFill>
                  <a:srgbClr val="19355D"/>
                </a:solidFill>
                <a:ea typeface="Gmarket Sans Bold"/>
              </a:rPr>
              <a:t>작동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431800"/>
            <a:ext cx="17551400" cy="949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85750000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5400000">
            <a:off x="-889000" y="3606800"/>
            <a:ext cx="3454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511800"/>
            <a:ext cx="50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97000"/>
          </a:blip>
          <a:stretch>
            <a:fillRect/>
          </a:stretch>
        </p:blipFill>
        <p:spPr>
          <a:xfrm rot="5400000">
            <a:off x="825500" y="5715000"/>
            <a:ext cx="50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7000"/>
          </a:blip>
          <a:stretch>
            <a:fillRect/>
          </a:stretch>
        </p:blipFill>
        <p:spPr>
          <a:xfrm rot="5400000">
            <a:off x="76200" y="6667500"/>
            <a:ext cx="1524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18288000" cy="92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5000" y="1765300"/>
            <a:ext cx="2070100" cy="6172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35000" y="114300"/>
            <a:ext cx="3683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Medium"/>
              </a:rPr>
              <a:t>문제설정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0000" y="1333500"/>
            <a:ext cx="7594600" cy="6629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781800" y="152400"/>
            <a:ext cx="4711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무인점포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이용</a:t>
            </a:r>
            <a:r>
              <a:rPr lang="en-US" sz="36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true" i="false" u="none" strike="noStrike">
                <a:solidFill>
                  <a:srgbClr val="FFFFFF"/>
                </a:solidFill>
                <a:ea typeface="Pretendard Regular"/>
              </a:rPr>
              <a:t>현황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20200" y="4826000"/>
            <a:ext cx="41529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500" b="false" i="false" u="none" strike="noStrike" spc="-300">
                <a:solidFill>
                  <a:srgbClr val="19355D"/>
                </a:solidFill>
                <a:latin typeface="Gmarket Sans Bold"/>
              </a:rPr>
              <a:t>6.865%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18600" y="3708400"/>
            <a:ext cx="4203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true" i="false" u="none" strike="noStrike" spc="-100">
                <a:solidFill>
                  <a:srgbClr val="000000"/>
                </a:solidFill>
                <a:ea typeface="Gmarket Sans Medium"/>
              </a:rPr>
              <a:t>무인카페</a:t>
            </a:r>
            <a:r>
              <a:rPr lang="en-US" sz="25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true" i="false" u="none" strike="noStrike" spc="-100">
                <a:solidFill>
                  <a:srgbClr val="000000"/>
                </a:solidFill>
                <a:ea typeface="Gmarket Sans Medium"/>
              </a:rPr>
              <a:t>이용</a:t>
            </a:r>
            <a:r>
              <a:rPr lang="en-US" sz="25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true" i="false" u="none" strike="noStrike" spc="-100">
                <a:solidFill>
                  <a:srgbClr val="000000"/>
                </a:solidFill>
                <a:ea typeface="Gmarket Sans Medium"/>
              </a:rPr>
              <a:t>건수</a:t>
            </a:r>
            <a:r>
              <a:rPr lang="en-US" sz="2500" b="tru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true" i="false" u="none" strike="noStrike" spc="-100">
                <a:solidFill>
                  <a:srgbClr val="000000"/>
                </a:solidFill>
                <a:ea typeface="Gmarket Sans Medium"/>
              </a:rPr>
              <a:t>변화율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55700" y="3479800"/>
            <a:ext cx="3479800" cy="3403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36100" y="4165600"/>
            <a:ext cx="5905500" cy="127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alphaModFix amt="14000"/>
          </a:blip>
          <a:stretch>
            <a:fillRect/>
          </a:stretch>
        </p:blipFill>
        <p:spPr>
          <a:xfrm rot="0">
            <a:off x="2679700" y="8864600"/>
            <a:ext cx="4597400" cy="622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981200" y="8331200"/>
            <a:ext cx="61595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200" b="true" i="false" u="none" strike="noStrike">
                <a:solidFill>
                  <a:srgbClr val="000000"/>
                </a:solidFill>
                <a:latin typeface="Gmarket Sans Bold"/>
              </a:rPr>
              <a:t>2019</a:t>
            </a:r>
            <a:r>
              <a:rPr lang="ko-KR" sz="3200" b="true" i="false" u="none" strike="noStrike">
                <a:solidFill>
                  <a:srgbClr val="000000"/>
                </a:solidFill>
                <a:ea typeface="Gmarket Sans Bold"/>
              </a:rPr>
              <a:t>년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Gmarket Sans Bold"/>
              </a:rPr>
              <a:t>대비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Bold"/>
              </a:rPr>
              <a:t>2023</a:t>
            </a:r>
            <a:r>
              <a:rPr lang="ko-KR" sz="3200" b="true" i="false" u="none" strike="noStrike">
                <a:solidFill>
                  <a:srgbClr val="000000"/>
                </a:solidFill>
                <a:ea typeface="Gmarket Sans Bold"/>
              </a:rPr>
              <a:t>년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Gmarket Sans Bold"/>
              </a:rPr>
              <a:t>무인점포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111220"/>
              </a:lnSpc>
            </a:pPr>
            <a:r>
              <a:rPr lang="ko-KR" sz="3200" b="true" i="false" u="none" strike="noStrike">
                <a:solidFill>
                  <a:srgbClr val="000000"/>
                </a:solidFill>
                <a:ea typeface="Gmarket Sans Bold"/>
              </a:rPr>
              <a:t>이용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Gmarket Sans Bold"/>
              </a:rPr>
              <a:t>건수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3200" b="true" i="false" u="none" strike="noStrike">
                <a:solidFill>
                  <a:srgbClr val="000000"/>
                </a:solidFill>
                <a:ea typeface="Gmarket Sans Bold"/>
              </a:rPr>
              <a:t>급격하게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3200" b="true" i="false" u="none" strike="noStrike">
                <a:solidFill>
                  <a:srgbClr val="000000"/>
                </a:solidFill>
                <a:ea typeface="Gmarket Sans Bold"/>
              </a:rPr>
              <a:t>증가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Bold"/>
              </a:rPr>
              <a:t> 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23800" y="9321800"/>
            <a:ext cx="509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출처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신한카드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빅데이터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연구소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[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대한민국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가치의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Light"/>
              </a:rPr>
              <a:t>대이동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Light"/>
              </a:rPr>
              <a:t>]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93200" y="7086600"/>
            <a:ext cx="76962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800" b="tru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3800" b="true" i="false" u="none" strike="noStrike">
                <a:solidFill>
                  <a:srgbClr val="000000"/>
                </a:solidFill>
                <a:ea typeface="Gmarket Sans Bold"/>
              </a:rPr>
              <a:t>카페가</a:t>
            </a:r>
            <a:r>
              <a:rPr lang="en-US" sz="3800" b="tru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en-US" sz="3800" b="true" i="false" u="none" strike="noStrike">
                <a:solidFill>
                  <a:srgbClr val="000000"/>
                </a:solidFill>
                <a:latin typeface="Gmarket Sans Bold"/>
              </a:rPr>
              <a:t>6.865%</a:t>
            </a:r>
            <a:r>
              <a:rPr lang="ko-KR" sz="3800" b="true" i="false" u="none" strike="noStrike">
                <a:solidFill>
                  <a:srgbClr val="000000"/>
                </a:solidFill>
                <a:ea typeface="Gmarket Sans Bold"/>
              </a:rPr>
              <a:t>로</a:t>
            </a:r>
            <a:r>
              <a:rPr lang="en-US" sz="38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true" i="false" u="none" strike="noStrike">
                <a:solidFill>
                  <a:srgbClr val="000000"/>
                </a:solidFill>
                <a:ea typeface="Gmarket Sans Bold"/>
              </a:rPr>
              <a:t>제일</a:t>
            </a:r>
            <a:r>
              <a:rPr lang="en-US" sz="3800" b="tru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true" i="false" u="none" strike="noStrike">
                <a:solidFill>
                  <a:srgbClr val="000000"/>
                </a:solidFill>
                <a:ea typeface="Gmarket Sans Bold"/>
              </a:rPr>
              <a:t>높음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